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83" d="100"/>
          <a:sy n="83" d="100"/>
        </p:scale>
        <p:origin x="45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1.1840054084148576E-2"/>
                  <c:y val="4.5747059395353368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3.6194623399347807E-2"/>
                  <c:y val="-8.4033488869446879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0.56753306914688639</c:v>
                </c:pt>
                <c:pt idx="1">
                  <c:v>0.24625244290020601</c:v>
                </c:pt>
                <c:pt idx="2">
                  <c:v>6.1380492874172569E-2</c:v>
                </c:pt>
                <c:pt idx="3">
                  <c:v>0.11743969559853668</c:v>
                </c:pt>
                <c:pt idx="4">
                  <c:v>2.379326877495582E-3</c:v>
                </c:pt>
                <c:pt idx="5">
                  <c:v>5.0149726027027301E-3</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15970796</c:v>
                </c:pt>
                <c:pt idx="1">
                  <c:v>6929724</c:v>
                </c:pt>
                <c:pt idx="2">
                  <c:v>1727292</c:v>
                </c:pt>
                <c:pt idx="3">
                  <c:v>3304839</c:v>
                </c:pt>
                <c:pt idx="4">
                  <c:v>66956</c:v>
                </c:pt>
                <c:pt idx="5">
                  <c:v>141125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765017580349846E-3"/>
                  <c:y val="4.502909104648032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308597038577731E-2"/>
                  <c:y val="-7.598536773661926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0.66158787140946995</c:v>
                </c:pt>
                <c:pt idx="1">
                  <c:v>0.11636933098170202</c:v>
                </c:pt>
                <c:pt idx="2">
                  <c:v>7.6570988569615056E-2</c:v>
                </c:pt>
                <c:pt idx="3">
                  <c:v>2.4110152075626799E-2</c:v>
                </c:pt>
                <c:pt idx="4">
                  <c:v>5.539756616564433E-3</c:v>
                </c:pt>
                <c:pt idx="5">
                  <c:v>0.11582190034702169</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9583333333333333"/>
                  <c:y val="8.612081551932488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473604714505029E-2"/>
                  <c:y val="-4.421755104935680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0.28111337946734943</c:v>
                </c:pt>
                <c:pt idx="1">
                  <c:v>0.2812270505805009</c:v>
                </c:pt>
                <c:pt idx="2">
                  <c:v>0.32750502912134433</c:v>
                </c:pt>
                <c:pt idx="3">
                  <c:v>3.6931791829358122E-2</c:v>
                </c:pt>
                <c:pt idx="4">
                  <c:v>4.1511652861312594E-2</c:v>
                </c:pt>
                <c:pt idx="5">
                  <c:v>3.1711096140134627E-2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2015-16</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2592592592592934E-3"/>
                  <c:y val="-3.928445725252283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975308641975332E-2"/>
                  <c:y val="-3.08665802172930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802469135802534E-2"/>
                  <c:y val="-2.52542939480504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345679012345668E-2"/>
                  <c:y val="-1.96422286262615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432098765432115E-2"/>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5432098765432155E-2"/>
                  <c:y val="-2.5254293948050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7160493827160932E-3"/>
                  <c:y val="-2.80603266089448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2592592592593316E-3"/>
                  <c:y val="-3.64784245916283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148026635559548E-2"/>
                  <c:y val="-3.36723919307338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2345679012345801E-2"/>
                  <c:y val="-2.8060326608944881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2.3148148148148147E-2"/>
                  <c:y val="-1.9642228626261506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nchor="t" anchorCtr="0"/>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0.47034553080049479</c:v>
                </c:pt>
                <c:pt idx="1">
                  <c:v>1.3578715238156732E-2</c:v>
                </c:pt>
                <c:pt idx="2">
                  <c:v>0.15687370332535402</c:v>
                </c:pt>
                <c:pt idx="3">
                  <c:v>1.8900929126473003E-2</c:v>
                </c:pt>
                <c:pt idx="4">
                  <c:v>0.11147513463846162</c:v>
                </c:pt>
                <c:pt idx="5">
                  <c:v>0.13871660699101193</c:v>
                </c:pt>
                <c:pt idx="6">
                  <c:v>3.2581631757779728E-2</c:v>
                </c:pt>
                <c:pt idx="7">
                  <c:v>3.5771847165459406E-2</c:v>
                </c:pt>
                <c:pt idx="8">
                  <c:v>1.7328226667016812E-2</c:v>
                </c:pt>
                <c:pt idx="9">
                  <c:v>4.4276742897919538E-3</c:v>
                </c:pt>
              </c:numCache>
            </c:numRef>
          </c:val>
        </c:ser>
        <c:ser>
          <c:idx val="1"/>
          <c:order val="1"/>
          <c:tx>
            <c:strRef>
              <c:f>Sheet1!$C$1</c:f>
              <c:strCache>
                <c:ptCount val="1"/>
                <c:pt idx="0">
                  <c:v>2014-15</c:v>
                </c:pt>
              </c:strCache>
            </c:strRef>
          </c:tx>
          <c:invertIfNegative val="0"/>
          <c:dLbls>
            <c:spPr>
              <a:noFill/>
              <a:ln>
                <a:noFill/>
              </a:ln>
              <a:effectLst/>
            </c:spPr>
            <c:txPr>
              <a:bodyPr anchor="t" anchorCtr="1"/>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c:formatCode>
                <c:ptCount val="10"/>
                <c:pt idx="0">
                  <c:v>0.4746484061368067</c:v>
                </c:pt>
                <c:pt idx="1">
                  <c:v>2.1174045296832492E-2</c:v>
                </c:pt>
                <c:pt idx="2">
                  <c:v>0.1393824151470989</c:v>
                </c:pt>
                <c:pt idx="3">
                  <c:v>2.6321406784119716E-2</c:v>
                </c:pt>
                <c:pt idx="4">
                  <c:v>8.8475836367528315E-2</c:v>
                </c:pt>
                <c:pt idx="5">
                  <c:v>0.14992627931066196</c:v>
                </c:pt>
                <c:pt idx="6">
                  <c:v>3.1477507061392102E-2</c:v>
                </c:pt>
                <c:pt idx="7">
                  <c:v>4.5450403875601952E-2</c:v>
                </c:pt>
                <c:pt idx="8">
                  <c:v>1.8210995770982532E-2</c:v>
                </c:pt>
                <c:pt idx="9">
                  <c:v>4.9327042489753234E-3</c:v>
                </c:pt>
              </c:numCache>
            </c:numRef>
          </c:val>
        </c:ser>
        <c:dLbls>
          <c:showLegendKey val="0"/>
          <c:showVal val="0"/>
          <c:showCatName val="0"/>
          <c:showSerName val="0"/>
          <c:showPercent val="0"/>
          <c:showBubbleSize val="0"/>
        </c:dLbls>
        <c:gapWidth val="25"/>
        <c:gapDepth val="89"/>
        <c:shape val="box"/>
        <c:axId val="298196936"/>
        <c:axId val="298197328"/>
        <c:axId val="0"/>
      </c:bar3DChart>
      <c:catAx>
        <c:axId val="298196936"/>
        <c:scaling>
          <c:orientation val="minMax"/>
        </c:scaling>
        <c:delete val="0"/>
        <c:axPos val="b"/>
        <c:numFmt formatCode="General" sourceLinked="0"/>
        <c:majorTickMark val="out"/>
        <c:minorTickMark val="none"/>
        <c:tickLblPos val="nextTo"/>
        <c:crossAx val="298197328"/>
        <c:crosses val="autoZero"/>
        <c:auto val="1"/>
        <c:lblAlgn val="ctr"/>
        <c:lblOffset val="100"/>
        <c:noMultiLvlLbl val="0"/>
      </c:catAx>
      <c:valAx>
        <c:axId val="298197328"/>
        <c:scaling>
          <c:orientation val="minMax"/>
        </c:scaling>
        <c:delete val="0"/>
        <c:axPos val="l"/>
        <c:majorGridlines/>
        <c:numFmt formatCode="0.0%" sourceLinked="1"/>
        <c:majorTickMark val="out"/>
        <c:minorTickMark val="none"/>
        <c:tickLblPos val="nextTo"/>
        <c:crossAx val="2981969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spPr>
              <a:noFill/>
              <a:ln>
                <a:noFill/>
              </a:ln>
              <a:effectLst/>
            </c:spPr>
            <c:txPr>
              <a:bodyPr/>
              <a:lstStyle/>
              <a:p>
                <a:pPr>
                  <a:defRPr sz="120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0.46629433644275509</c:v>
                </c:pt>
                <c:pt idx="1">
                  <c:v>0.14734558980097587</c:v>
                </c:pt>
                <c:pt idx="2">
                  <c:v>9.4199848681855866E-2</c:v>
                </c:pt>
                <c:pt idx="3">
                  <c:v>6.9575765538425288E-2</c:v>
                </c:pt>
                <c:pt idx="4">
                  <c:v>4.4109239014710477E-2</c:v>
                </c:pt>
                <c:pt idx="5">
                  <c:v>7.5533577677402403E-2</c:v>
                </c:pt>
                <c:pt idx="6">
                  <c:v>3.2818821440059438E-2</c:v>
                </c:pt>
                <c:pt idx="7">
                  <c:v>3.1761633148640625E-2</c:v>
                </c:pt>
                <c:pt idx="8">
                  <c:v>2.63979939019694E-2</c:v>
                </c:pt>
                <c:pt idx="9">
                  <c:v>1.1963194353205543E-2</c:v>
                </c:pt>
              </c:numCache>
            </c:numRef>
          </c:val>
        </c:ser>
        <c:ser>
          <c:idx val="2"/>
          <c:order val="1"/>
          <c:tx>
            <c:strRef>
              <c:f>Sheet1!$C$1</c:f>
              <c:strCache>
                <c:ptCount val="1"/>
                <c:pt idx="0">
                  <c:v>2014-15</c:v>
                </c:pt>
              </c:strCache>
            </c:strRef>
          </c:tx>
          <c:spPr>
            <a:solidFill>
              <a:schemeClr val="tx1"/>
            </a:solidFill>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0.4006798647137893</c:v>
                </c:pt>
                <c:pt idx="1">
                  <c:v>0.12816641536987083</c:v>
                </c:pt>
                <c:pt idx="2">
                  <c:v>0.10795932526557847</c:v>
                </c:pt>
                <c:pt idx="3">
                  <c:v>6.8245510741801879E-2</c:v>
                </c:pt>
                <c:pt idx="4">
                  <c:v>3.6125639645444289E-2</c:v>
                </c:pt>
                <c:pt idx="5">
                  <c:v>7.9854564293771843E-2</c:v>
                </c:pt>
                <c:pt idx="6">
                  <c:v>2.2838889635092816E-2</c:v>
                </c:pt>
                <c:pt idx="7">
                  <c:v>0.10695018264042408</c:v>
                </c:pt>
                <c:pt idx="8">
                  <c:v>2.8266344979837345E-2</c:v>
                </c:pt>
                <c:pt idx="9">
                  <c:v>2.0913262714389157E-2</c:v>
                </c:pt>
              </c:numCache>
            </c:numRef>
          </c:val>
        </c:ser>
        <c:dLbls>
          <c:showLegendKey val="0"/>
          <c:showVal val="0"/>
          <c:showCatName val="0"/>
          <c:showSerName val="0"/>
          <c:showPercent val="0"/>
          <c:showBubbleSize val="0"/>
        </c:dLbls>
        <c:gapWidth val="0"/>
        <c:axId val="364370792"/>
        <c:axId val="364370400"/>
      </c:barChart>
      <c:valAx>
        <c:axId val="364370400"/>
        <c:scaling>
          <c:orientation val="minMax"/>
        </c:scaling>
        <c:delete val="0"/>
        <c:axPos val="t"/>
        <c:majorGridlines/>
        <c:numFmt formatCode="0.0%" sourceLinked="1"/>
        <c:majorTickMark val="out"/>
        <c:minorTickMark val="none"/>
        <c:tickLblPos val="nextTo"/>
        <c:txPr>
          <a:bodyPr/>
          <a:lstStyle/>
          <a:p>
            <a:pPr>
              <a:defRPr sz="1000"/>
            </a:pPr>
            <a:endParaRPr lang="en-US"/>
          </a:p>
        </c:txPr>
        <c:crossAx val="364370792"/>
        <c:crosses val="autoZero"/>
        <c:crossBetween val="between"/>
      </c:valAx>
      <c:catAx>
        <c:axId val="364370792"/>
        <c:scaling>
          <c:orientation val="maxMin"/>
        </c:scaling>
        <c:delete val="0"/>
        <c:axPos val="l"/>
        <c:numFmt formatCode="General" sourceLinked="1"/>
        <c:majorTickMark val="out"/>
        <c:minorTickMark val="none"/>
        <c:tickLblPos val="nextTo"/>
        <c:txPr>
          <a:bodyPr/>
          <a:lstStyle/>
          <a:p>
            <a:pPr>
              <a:defRPr sz="1200"/>
            </a:pPr>
            <a:endParaRPr lang="en-US"/>
          </a:p>
        </c:txPr>
        <c:crossAx val="364370400"/>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12/15/2016</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12/15/2016</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3340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12/15/2016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12/15/2016</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12/15/2016</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12/15/2016</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12/15/2016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12/15/2016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12/15/2016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2015-2016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smtClean="0"/>
              <a:t>Exec Director </a:t>
            </a:r>
            <a:r>
              <a:rPr lang="en-US" dirty="0" smtClean="0"/>
              <a:t>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21907843"/>
              </p:ext>
            </p:extLst>
          </p:nvPr>
        </p:nvGraphicFramePr>
        <p:xfrm>
          <a:off x="761999" y="1600201"/>
          <a:ext cx="7391401" cy="4297680"/>
        </p:xfrm>
        <a:graphic>
          <a:graphicData uri="http://schemas.openxmlformats.org/drawingml/2006/table">
            <a:tbl>
              <a:tblPr firstRow="1" bandRow="1">
                <a:tableStyleId>{073A0DAA-6AF3-43AB-8588-CEC1D06C72B9}</a:tableStyleId>
              </a:tblPr>
              <a:tblGrid>
                <a:gridCol w="2895600"/>
                <a:gridCol w="1447800"/>
                <a:gridCol w="1524000"/>
                <a:gridCol w="1524001"/>
              </a:tblGrid>
              <a:tr h="612617">
                <a:tc>
                  <a:txBody>
                    <a:bodyPr/>
                    <a:lstStyle/>
                    <a:p>
                      <a:endParaRPr lang="en-US" dirty="0"/>
                    </a:p>
                  </a:txBody>
                  <a:tcPr/>
                </a:tc>
                <a:tc>
                  <a:txBody>
                    <a:bodyPr/>
                    <a:lstStyle/>
                    <a:p>
                      <a:pPr algn="r"/>
                      <a:r>
                        <a:rPr lang="en-US" dirty="0" smtClean="0"/>
                        <a:t>Amount ($)</a:t>
                      </a:r>
                    </a:p>
                    <a:p>
                      <a:pPr algn="r"/>
                      <a:r>
                        <a:rPr lang="en-US" dirty="0" smtClean="0"/>
                        <a:t>15-16</a:t>
                      </a:r>
                    </a:p>
                  </a:txBody>
                  <a:tcPr/>
                </a:tc>
                <a:tc>
                  <a:txBody>
                    <a:bodyPr/>
                    <a:lstStyle/>
                    <a:p>
                      <a:pPr algn="r"/>
                      <a:r>
                        <a:rPr lang="en-US" dirty="0" smtClean="0"/>
                        <a:t>Amount ($)</a:t>
                      </a:r>
                    </a:p>
                    <a:p>
                      <a:pPr algn="r"/>
                      <a:r>
                        <a:rPr lang="en-US" dirty="0" smtClean="0"/>
                        <a:t>14-15</a:t>
                      </a:r>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     363,961</a:t>
                      </a:r>
                    </a:p>
                  </a:txBody>
                  <a:tcPr/>
                </a:tc>
                <a:tc>
                  <a:txBody>
                    <a:bodyPr/>
                    <a:lstStyle/>
                    <a:p>
                      <a:pPr algn="r"/>
                      <a:r>
                        <a:rPr lang="en-US" dirty="0" smtClean="0"/>
                        <a:t>$     110,497</a:t>
                      </a:r>
                    </a:p>
                  </a:txBody>
                  <a:tcPr/>
                </a:tc>
                <a:tc>
                  <a:txBody>
                    <a:bodyPr/>
                    <a:lstStyle/>
                    <a:p>
                      <a:pPr algn="r" fontAlgn="b"/>
                      <a:r>
                        <a:rPr lang="en-US" sz="1800" u="none" strike="noStrike" dirty="0" smtClean="0"/>
                        <a:t>$    253,464        </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     245,995</a:t>
                      </a:r>
                    </a:p>
                  </a:txBody>
                  <a:tcPr/>
                </a:tc>
                <a:tc>
                  <a:txBody>
                    <a:bodyPr/>
                    <a:lstStyle/>
                    <a:p>
                      <a:pPr algn="r"/>
                      <a:r>
                        <a:rPr lang="en-US" dirty="0" smtClean="0"/>
                        <a:t>$     241,062</a:t>
                      </a:r>
                    </a:p>
                  </a:txBody>
                  <a:tcPr/>
                </a:tc>
                <a:tc>
                  <a:txBody>
                    <a:bodyPr/>
                    <a:lstStyle/>
                    <a:p>
                      <a:pPr algn="r" fontAlgn="b"/>
                      <a:r>
                        <a:rPr lang="en-US" sz="1800" b="0" i="0" u="none" strike="noStrike" dirty="0" smtClean="0">
                          <a:solidFill>
                            <a:schemeClr val="dk1"/>
                          </a:solidFill>
                          <a:latin typeface="+mn-lt"/>
                        </a:rPr>
                        <a:t>$        4,933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  1,336,498</a:t>
                      </a:r>
                      <a:endParaRPr lang="en-US" dirty="0"/>
                    </a:p>
                  </a:txBody>
                  <a:tcPr/>
                </a:tc>
                <a:tc>
                  <a:txBody>
                    <a:bodyPr/>
                    <a:lstStyle/>
                    <a:p>
                      <a:pPr algn="r"/>
                      <a:r>
                        <a:rPr lang="en-US" dirty="0" smtClean="0"/>
                        <a:t>$  1,464,776</a:t>
                      </a:r>
                      <a:endParaRPr lang="en-US" dirty="0"/>
                    </a:p>
                  </a:txBody>
                  <a:tcPr/>
                </a:tc>
                <a:tc>
                  <a:txBody>
                    <a:bodyPr/>
                    <a:lstStyle/>
                    <a:p>
                      <a:pPr algn="r" fontAlgn="b"/>
                      <a:r>
                        <a:rPr lang="en-US" sz="1800" u="none" strike="noStrike" dirty="0" smtClean="0"/>
                        <a:t>$  (128,278)</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     453,867</a:t>
                      </a:r>
                      <a:endParaRPr lang="en-US" dirty="0"/>
                    </a:p>
                  </a:txBody>
                  <a:tcPr/>
                </a:tc>
                <a:tc>
                  <a:txBody>
                    <a:bodyPr/>
                    <a:lstStyle/>
                    <a:p>
                      <a:pPr algn="r"/>
                      <a:r>
                        <a:rPr lang="en-US" dirty="0" smtClean="0"/>
                        <a:t>$     376,861</a:t>
                      </a:r>
                      <a:endParaRPr lang="en-US" dirty="0"/>
                    </a:p>
                  </a:txBody>
                  <a:tcPr/>
                </a:tc>
                <a:tc>
                  <a:txBody>
                    <a:bodyPr/>
                    <a:lstStyle/>
                    <a:p>
                      <a:pPr algn="r" fontAlgn="b"/>
                      <a:r>
                        <a:rPr lang="en-US" sz="1800" u="none" strike="noStrike" dirty="0" smtClean="0"/>
                        <a:t>$      77,006</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       31,420</a:t>
                      </a:r>
                      <a:endParaRPr lang="en-US" dirty="0"/>
                    </a:p>
                  </a:txBody>
                  <a:tcPr/>
                </a:tc>
                <a:tc>
                  <a:txBody>
                    <a:bodyPr/>
                    <a:lstStyle/>
                    <a:p>
                      <a:pPr algn="r"/>
                      <a:r>
                        <a:rPr lang="en-US" dirty="0" smtClean="0"/>
                        <a:t>$       29,581</a:t>
                      </a:r>
                      <a:endParaRPr lang="en-US" dirty="0"/>
                    </a:p>
                  </a:txBody>
                  <a:tcPr/>
                </a:tc>
                <a:tc>
                  <a:txBody>
                    <a:bodyPr/>
                    <a:lstStyle/>
                    <a:p>
                      <a:pPr algn="r" fontAlgn="b"/>
                      <a:r>
                        <a:rPr lang="en-US" sz="1800" u="none" strike="noStrike" dirty="0" smtClean="0"/>
                        <a:t>$        1,839</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     140,973</a:t>
                      </a:r>
                      <a:endParaRPr lang="en-US" dirty="0"/>
                    </a:p>
                  </a:txBody>
                  <a:tcPr/>
                </a:tc>
                <a:tc>
                  <a:txBody>
                    <a:bodyPr/>
                    <a:lstStyle/>
                    <a:p>
                      <a:pPr algn="r"/>
                      <a:r>
                        <a:rPr lang="en-US" dirty="0" smtClean="0"/>
                        <a:t>$     115,408</a:t>
                      </a:r>
                      <a:endParaRPr lang="en-US" dirty="0"/>
                    </a:p>
                  </a:txBody>
                  <a:tcPr/>
                </a:tc>
                <a:tc>
                  <a:txBody>
                    <a:bodyPr/>
                    <a:lstStyle/>
                    <a:p>
                      <a:pPr algn="r" fontAlgn="b"/>
                      <a:r>
                        <a:rPr lang="en-US" sz="1800" u="none" strike="noStrike" dirty="0" smtClean="0"/>
                        <a:t>$      25,565</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  9,475,173</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  8,642,189</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    832,984</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     432,040</a:t>
                      </a:r>
                      <a:endParaRPr lang="en-US" dirty="0"/>
                    </a:p>
                  </a:txBody>
                  <a:tcPr/>
                </a:tc>
                <a:tc>
                  <a:txBody>
                    <a:bodyPr/>
                    <a:lstStyle/>
                    <a:p>
                      <a:pPr algn="r"/>
                      <a:r>
                        <a:rPr lang="en-US" dirty="0" smtClean="0"/>
                        <a:t>$     410,918</a:t>
                      </a:r>
                      <a:endParaRPr lang="en-US" dirty="0"/>
                    </a:p>
                  </a:txBody>
                  <a:tcPr/>
                </a:tc>
                <a:tc>
                  <a:txBody>
                    <a:bodyPr/>
                    <a:lstStyle/>
                    <a:p>
                      <a:pPr algn="r" fontAlgn="b"/>
                      <a:r>
                        <a:rPr lang="en-US" sz="1800" u="none" strike="noStrike" dirty="0" smtClean="0"/>
                        <a:t>$      21,122</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Prof Dev/Inst Tech/</a:t>
                      </a:r>
                      <a:r>
                        <a:rPr lang="en-US" dirty="0" err="1" smtClean="0"/>
                        <a:t>Curr</a:t>
                      </a:r>
                      <a:endParaRPr lang="en-US" dirty="0" smtClean="0"/>
                    </a:p>
                  </a:txBody>
                  <a:tcPr/>
                </a:tc>
                <a:tc>
                  <a:txBody>
                    <a:bodyPr/>
                    <a:lstStyle/>
                    <a:p>
                      <a:pPr algn="r"/>
                      <a:r>
                        <a:rPr lang="en-US" dirty="0" smtClean="0"/>
                        <a:t>$     734,421</a:t>
                      </a:r>
                      <a:endParaRPr lang="en-US" dirty="0"/>
                    </a:p>
                  </a:txBody>
                  <a:tcPr/>
                </a:tc>
                <a:tc>
                  <a:txBody>
                    <a:bodyPr/>
                    <a:lstStyle/>
                    <a:p>
                      <a:pPr algn="r"/>
                      <a:r>
                        <a:rPr lang="en-US" dirty="0" smtClean="0"/>
                        <a:t>$     382,217</a:t>
                      </a:r>
                      <a:endParaRPr lang="en-US" dirty="0"/>
                    </a:p>
                  </a:txBody>
                  <a:tcPr/>
                </a:tc>
                <a:tc>
                  <a:txBody>
                    <a:bodyPr/>
                    <a:lstStyle/>
                    <a:p>
                      <a:pPr algn="r"/>
                      <a:r>
                        <a:rPr lang="en-US" dirty="0" smtClean="0"/>
                        <a:t>$   352,204</a:t>
                      </a:r>
                      <a:endParaRPr lang="en-US" dirty="0"/>
                    </a:p>
                  </a:txBody>
                  <a:tcPr/>
                </a:tc>
              </a:tr>
              <a:tr h="354929">
                <a:tc>
                  <a:txBody>
                    <a:bodyPr/>
                    <a:lstStyle/>
                    <a:p>
                      <a:r>
                        <a:rPr lang="en-US" dirty="0" smtClean="0"/>
                        <a:t>Totals</a:t>
                      </a:r>
                    </a:p>
                  </a:txBody>
                  <a:tcPr/>
                </a:tc>
                <a:tc>
                  <a:txBody>
                    <a:bodyPr/>
                    <a:lstStyle/>
                    <a:p>
                      <a:pPr algn="r"/>
                      <a:r>
                        <a:rPr lang="en-US" dirty="0" smtClean="0"/>
                        <a:t>$13,211,348</a:t>
                      </a:r>
                      <a:endParaRPr lang="en-US" dirty="0"/>
                    </a:p>
                  </a:txBody>
                  <a:tcPr/>
                </a:tc>
                <a:tc>
                  <a:txBody>
                    <a:bodyPr/>
                    <a:lstStyle/>
                    <a:p>
                      <a:pPr algn="r"/>
                      <a:r>
                        <a:rPr lang="en-US" dirty="0" smtClean="0"/>
                        <a:t>$11,773,508</a:t>
                      </a:r>
                      <a:endParaRPr lang="en-US" dirty="0"/>
                    </a:p>
                  </a:txBody>
                  <a:tcPr/>
                </a:tc>
                <a:tc>
                  <a:txBody>
                    <a:bodyPr/>
                    <a:lstStyle/>
                    <a:p>
                      <a:pPr algn="r"/>
                      <a:r>
                        <a:rPr lang="en-US" dirty="0" smtClean="0"/>
                        <a:t>$1,437,840</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 – Increases in part due to opening of WHS and reconfiguration of other buildings and ELA curriculum.</a:t>
            </a:r>
            <a:endParaRPr lang="en-US" sz="1000" dirty="0"/>
          </a:p>
        </p:txBody>
      </p:sp>
      <p:sp>
        <p:nvSpPr>
          <p:cNvPr id="5" name="TextBox 4"/>
          <p:cNvSpPr txBox="1"/>
          <p:nvPr/>
        </p:nvSpPr>
        <p:spPr>
          <a:xfrm>
            <a:off x="8229600" y="4419600"/>
            <a:ext cx="685800" cy="646331"/>
          </a:xfrm>
          <a:prstGeom prst="rect">
            <a:avLst/>
          </a:prstGeom>
          <a:noFill/>
        </p:spPr>
        <p:txBody>
          <a:bodyPr wrap="square" rtlCol="0">
            <a:spAutoFit/>
          </a:bodyPr>
          <a:lstStyle/>
          <a:p>
            <a:r>
              <a:rPr lang="en-US" sz="900" dirty="0" smtClean="0"/>
              <a:t>Teaching is 71.7% of Basic Ed</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71105155"/>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1169551"/>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increase between years </a:t>
            </a:r>
            <a:r>
              <a:rPr lang="en-US" sz="1400" dirty="0">
                <a:solidFill>
                  <a:schemeClr val="bg1"/>
                </a:solidFill>
              </a:rPr>
              <a:t>i</a:t>
            </a:r>
            <a:r>
              <a:rPr lang="en-US" sz="1400" dirty="0" smtClean="0">
                <a:solidFill>
                  <a:schemeClr val="bg1"/>
                </a:solidFill>
              </a:rPr>
              <a:t>s for the Maintenance and Operations (opening of WHS).  Greatest decrease in Board/Public Relations due to the large amount paid for attorney’s fees in 14-15.</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$4,414,540</a:t>
            </a:r>
          </a:p>
          <a:p>
            <a:r>
              <a:rPr lang="en-US" sz="1600" dirty="0" smtClean="0"/>
              <a:t>15.7% of Total Expenditures for 2015-2016</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2014-15</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2015-16</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3886200"/>
          </a:xfrm>
        </p:spPr>
        <p:txBody>
          <a:bodyPr>
            <a:normAutofit/>
          </a:bodyPr>
          <a:lstStyle/>
          <a:p>
            <a:pPr>
              <a:buClr>
                <a:schemeClr val="tx2"/>
              </a:buClr>
              <a:buFont typeface="Wingdings" pitchFamily="2" charset="2"/>
              <a:buChar char="q"/>
            </a:pPr>
            <a:r>
              <a:rPr lang="en-US" sz="1800" dirty="0" smtClean="0"/>
              <a:t>Total Students transported = 4,050 per day </a:t>
            </a:r>
            <a:r>
              <a:rPr lang="en-US" sz="1400" i="1" dirty="0" smtClean="0"/>
              <a:t>(Based on the count week totals</a:t>
            </a:r>
            <a:r>
              <a:rPr lang="en-US" sz="1400" i="1" dirty="0" smtClean="0"/>
              <a:t>)</a:t>
            </a:r>
          </a:p>
          <a:p>
            <a:pPr marL="0" indent="0">
              <a:buClr>
                <a:schemeClr val="tx2"/>
              </a:buClr>
              <a:buNone/>
            </a:pPr>
            <a:endParaRPr lang="en-US" sz="1400" i="1" dirty="0" smtClean="0"/>
          </a:p>
          <a:p>
            <a:pPr>
              <a:buClr>
                <a:schemeClr val="tx2"/>
              </a:buClr>
              <a:buFont typeface="Wingdings" pitchFamily="2" charset="2"/>
              <a:buChar char="q"/>
            </a:pPr>
            <a:r>
              <a:rPr lang="en-US" sz="1800" dirty="0" smtClean="0"/>
              <a:t>Total </a:t>
            </a:r>
            <a:r>
              <a:rPr lang="en-US" sz="1800" dirty="0" smtClean="0"/>
              <a:t>Expenditures   =  </a:t>
            </a:r>
            <a:r>
              <a:rPr lang="en-US" sz="1800" dirty="0" smtClean="0"/>
              <a:t>$3,716,509</a:t>
            </a:r>
          </a:p>
          <a:p>
            <a:pPr marL="0" indent="0">
              <a:buClr>
                <a:schemeClr val="tx2"/>
              </a:buClr>
              <a:buNone/>
            </a:pPr>
            <a:endParaRPr lang="en-US" sz="1800" dirty="0" smtClean="0"/>
          </a:p>
          <a:p>
            <a:pPr>
              <a:buClr>
                <a:schemeClr val="tx2"/>
              </a:buClr>
              <a:buFont typeface="Wingdings" pitchFamily="2" charset="2"/>
              <a:buChar char="q"/>
            </a:pPr>
            <a:r>
              <a:rPr lang="en-US" sz="1800" dirty="0" smtClean="0"/>
              <a:t>Total </a:t>
            </a:r>
            <a:r>
              <a:rPr lang="en-US" sz="1800" dirty="0" smtClean="0"/>
              <a:t>Revenues        =  </a:t>
            </a:r>
            <a:r>
              <a:rPr lang="en-US" sz="1800" dirty="0"/>
              <a:t>$</a:t>
            </a:r>
            <a:r>
              <a:rPr lang="en-US" sz="1800" dirty="0" smtClean="0"/>
              <a:t>3,558,266</a:t>
            </a:r>
          </a:p>
          <a:p>
            <a:pPr marL="0" indent="0">
              <a:buClr>
                <a:schemeClr val="tx2"/>
              </a:buClr>
              <a:buNone/>
            </a:pPr>
            <a:endParaRPr lang="en-US" sz="1800" dirty="0"/>
          </a:p>
          <a:p>
            <a:pPr>
              <a:buClr>
                <a:schemeClr val="tx2"/>
              </a:buClr>
              <a:buFont typeface="Wingdings" pitchFamily="2" charset="2"/>
              <a:buChar char="q"/>
            </a:pPr>
            <a:r>
              <a:rPr lang="en-US" sz="1800" dirty="0" smtClean="0"/>
              <a:t>Total Unfunded/Utilities </a:t>
            </a:r>
            <a:r>
              <a:rPr lang="en-US" sz="1800" dirty="0" smtClean="0"/>
              <a:t>= </a:t>
            </a:r>
            <a:r>
              <a:rPr lang="en-US" sz="1800" dirty="0" smtClean="0"/>
              <a:t>$198,325 </a:t>
            </a:r>
            <a:r>
              <a:rPr lang="en-US" sz="1800" dirty="0" smtClean="0"/>
              <a:t>Woodland’s portion </a:t>
            </a:r>
            <a:r>
              <a:rPr lang="en-US" sz="1800" dirty="0" smtClean="0"/>
              <a:t>for 15-16 is $73,935, which represents 37.28% ownership of the </a:t>
            </a:r>
            <a:r>
              <a:rPr lang="en-US" sz="1800" dirty="0" smtClean="0"/>
              <a:t>Co-Op</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4190999"/>
          </a:xfrm>
        </p:spPr>
        <p:txBody>
          <a:bodyPr>
            <a:normAutofit fontScale="92500" lnSpcReduction="10000"/>
          </a:bodyPr>
          <a:lstStyle/>
          <a:p>
            <a:pPr>
              <a:buClr>
                <a:schemeClr val="tx2"/>
              </a:buClr>
              <a:buFont typeface="Wingdings" pitchFamily="2" charset="2"/>
              <a:buChar char="q"/>
            </a:pPr>
            <a:r>
              <a:rPr lang="en-US" sz="1800" dirty="0" smtClean="0"/>
              <a:t>Total Meals Served = </a:t>
            </a:r>
            <a:r>
              <a:rPr lang="en-US" sz="1800" dirty="0" smtClean="0"/>
              <a:t>64,247 Breakfasts (average of 357 per day) and 194,304 Lunches (average of 1,080 per day), as well as over 35,000 a la carte items</a:t>
            </a:r>
            <a:endParaRPr lang="en-US" sz="1800" dirty="0" smtClean="0"/>
          </a:p>
          <a:p>
            <a:pPr>
              <a:buClr>
                <a:schemeClr val="tx2"/>
              </a:buClr>
              <a:buFont typeface="Wingdings" pitchFamily="2" charset="2"/>
              <a:buChar char="q"/>
            </a:pPr>
            <a:r>
              <a:rPr lang="en-US" sz="1800" dirty="0" smtClean="0"/>
              <a:t>Total </a:t>
            </a:r>
            <a:r>
              <a:rPr lang="en-US" sz="1800" dirty="0" smtClean="0"/>
              <a:t>Expenses  = </a:t>
            </a:r>
            <a:r>
              <a:rPr lang="en-US" sz="1800" dirty="0" smtClean="0"/>
              <a:t>$929,289</a:t>
            </a:r>
            <a:endParaRPr lang="en-US" sz="1800" dirty="0" smtClean="0"/>
          </a:p>
          <a:p>
            <a:pPr>
              <a:buClr>
                <a:schemeClr val="tx2"/>
              </a:buClr>
              <a:buFont typeface="Wingdings" pitchFamily="2" charset="2"/>
              <a:buChar char="q"/>
            </a:pPr>
            <a:r>
              <a:rPr lang="en-US" sz="1800" dirty="0" smtClean="0"/>
              <a:t>Total </a:t>
            </a:r>
            <a:r>
              <a:rPr lang="en-US" sz="1800" dirty="0" smtClean="0"/>
              <a:t>Revenues = </a:t>
            </a:r>
            <a:r>
              <a:rPr lang="en-US" sz="1800" dirty="0" smtClean="0"/>
              <a:t>$831,593</a:t>
            </a:r>
            <a:endParaRPr lang="en-US" sz="1800" dirty="0" smtClean="0"/>
          </a:p>
          <a:p>
            <a:pPr>
              <a:buClr>
                <a:schemeClr val="tx2"/>
              </a:buClr>
              <a:buFont typeface="Wingdings" pitchFamily="2" charset="2"/>
              <a:buChar char="q"/>
            </a:pPr>
            <a:r>
              <a:rPr lang="en-US" sz="1800" dirty="0" smtClean="0"/>
              <a:t>Sodexo Guarantee </a:t>
            </a:r>
            <a:r>
              <a:rPr lang="en-US" sz="1800" dirty="0" smtClean="0"/>
              <a:t>($</a:t>
            </a:r>
            <a:r>
              <a:rPr lang="en-US" sz="1800" dirty="0" smtClean="0"/>
              <a:t>105,193) and the actual for this year was ($97,696).  There are about $12,000 </a:t>
            </a:r>
            <a:r>
              <a:rPr lang="en-US" sz="1800" dirty="0" smtClean="0"/>
              <a:t>of expenditures that are outside the contract, which would result in a loss of approximately ($85,000) which is within Sodexo’s guarantee.  I have met with Sodexo and we have agreed and closed out the 15-16 year.</a:t>
            </a:r>
            <a:endParaRPr lang="en-US" sz="1800" dirty="0" smtClean="0"/>
          </a:p>
          <a:p>
            <a:pPr>
              <a:buNone/>
            </a:pP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smtClean="0"/>
              <a:t>The WCC and YCC programs add opportunities for parents and students in a small community without many daycare options for families</a:t>
            </a:r>
          </a:p>
          <a:p>
            <a:r>
              <a:rPr lang="en-US" dirty="0" smtClean="0"/>
              <a:t>Programs served about </a:t>
            </a:r>
            <a:r>
              <a:rPr lang="en-US" dirty="0" smtClean="0"/>
              <a:t>120 </a:t>
            </a:r>
            <a:r>
              <a:rPr lang="en-US" dirty="0" smtClean="0"/>
              <a:t>families throughout the year and also provided summer care</a:t>
            </a:r>
          </a:p>
          <a:p>
            <a:r>
              <a:rPr lang="en-US" dirty="0" smtClean="0"/>
              <a:t>WCC program is licensed by the state and able to provide options for low income families</a:t>
            </a:r>
          </a:p>
          <a:p>
            <a:r>
              <a:rPr lang="en-US" dirty="0" smtClean="0"/>
              <a:t>Daycare programs ran at a </a:t>
            </a:r>
            <a:r>
              <a:rPr lang="en-US" dirty="0" smtClean="0"/>
              <a:t>loss </a:t>
            </a:r>
            <a:r>
              <a:rPr lang="en-US" dirty="0" smtClean="0"/>
              <a:t>of </a:t>
            </a:r>
            <a:r>
              <a:rPr lang="en-US" dirty="0" smtClean="0"/>
              <a:t>($8,650).  </a:t>
            </a:r>
            <a:r>
              <a:rPr lang="en-US" dirty="0" smtClean="0"/>
              <a:t>Last year they had a profit of just over </a:t>
            </a:r>
            <a:r>
              <a:rPr lang="en-US" dirty="0" smtClean="0"/>
              <a:t>$1,000.  </a:t>
            </a:r>
            <a:r>
              <a:rPr lang="en-US" dirty="0" smtClean="0"/>
              <a:t>In prior years the district was subsidizing </a:t>
            </a:r>
            <a:r>
              <a:rPr lang="en-US" dirty="0" smtClean="0"/>
              <a:t>approximately $14,000 </a:t>
            </a:r>
            <a:r>
              <a:rPr lang="en-US" dirty="0" smtClean="0"/>
              <a:t>per year with levy dollars</a:t>
            </a:r>
            <a:r>
              <a:rPr lang="en-US" dirty="0" smtClean="0"/>
              <a:t>.</a:t>
            </a:r>
          </a:p>
          <a:p>
            <a:r>
              <a:rPr lang="en-US" dirty="0" smtClean="0"/>
              <a:t>WCC loss </a:t>
            </a:r>
            <a:r>
              <a:rPr lang="en-US" dirty="0" smtClean="0"/>
              <a:t>of </a:t>
            </a:r>
            <a:r>
              <a:rPr lang="en-US" dirty="0" smtClean="0"/>
              <a:t>($1,900) </a:t>
            </a:r>
            <a:r>
              <a:rPr lang="en-US" dirty="0" smtClean="0"/>
              <a:t>and YCC loss of </a:t>
            </a:r>
            <a:r>
              <a:rPr lang="en-US" dirty="0" smtClean="0"/>
              <a:t>($6,750).  These numbers can fluctuate depending on the staff and the level of benefits they choose.  For instance, YCC total expenditures were approximately $11,500 and of this amount almost $4,000 were for benefits.  We have increased the rates to generate more revenues for 16-17.</a:t>
            </a: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a:t>
            </a:r>
            <a:r>
              <a:rPr lang="en-US" dirty="0" smtClean="0"/>
              <a:t>1,292,856</a:t>
            </a:r>
            <a:endParaRPr lang="en-US"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a:t>
            </a:r>
            <a:r>
              <a:rPr lang="en-US" dirty="0"/>
              <a:t>$1,589,750</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a:t>
            </a:r>
            <a:r>
              <a:rPr lang="en-US" u="sng" dirty="0" smtClean="0"/>
              <a:t>2,071,030</a:t>
            </a:r>
            <a:endParaRPr lang="en-US" u="sng"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a:t>
            </a:r>
            <a:r>
              <a:rPr lang="en-US" dirty="0" smtClean="0"/>
              <a:t>Fund Balance		</a:t>
            </a:r>
            <a:r>
              <a:rPr lang="en-US" dirty="0" smtClean="0"/>
              <a:t>$   811,576</a:t>
            </a:r>
          </a:p>
        </p:txBody>
      </p:sp>
      <p:sp>
        <p:nvSpPr>
          <p:cNvPr id="2" name="TextBox 1"/>
          <p:cNvSpPr txBox="1"/>
          <p:nvPr/>
        </p:nvSpPr>
        <p:spPr>
          <a:xfrm>
            <a:off x="838200" y="5638800"/>
            <a:ext cx="6629400" cy="923330"/>
          </a:xfrm>
          <a:prstGeom prst="rect">
            <a:avLst/>
          </a:prstGeom>
          <a:noFill/>
        </p:spPr>
        <p:txBody>
          <a:bodyPr wrap="square" rtlCol="0">
            <a:spAutoFit/>
          </a:bodyPr>
          <a:lstStyle/>
          <a:p>
            <a:r>
              <a:rPr lang="en-US" dirty="0" smtClean="0"/>
              <a:t>Total Fund Balance is made up of $73,163 in Impact Fees, $683,626 in Bond Funds, $39,675 Designated for Future Capital Projects and $15,111 in KWRL Capital Funds.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a:t>
            </a:r>
            <a:r>
              <a:rPr lang="en-US" dirty="0" smtClean="0"/>
              <a:t>2016 </a:t>
            </a:r>
            <a:r>
              <a:rPr lang="en-US" dirty="0" smtClean="0"/>
              <a:t>= $</a:t>
            </a:r>
            <a:r>
              <a:rPr lang="en-US" dirty="0" smtClean="0"/>
              <a:t>1,616,728</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2088861928"/>
              </p:ext>
            </p:extLst>
          </p:nvPr>
        </p:nvGraphicFramePr>
        <p:xfrm>
          <a:off x="457200" y="2362200"/>
          <a:ext cx="8305800" cy="3161131"/>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a:t>
                      </a:r>
                      <a:r>
                        <a:rPr lang="en-US" baseline="0" dirty="0" smtClean="0">
                          <a:solidFill>
                            <a:schemeClr val="bg1"/>
                          </a:solidFill>
                        </a:rPr>
                        <a:t>9/1/15</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a:t>
                      </a:r>
                      <a:r>
                        <a:rPr lang="en-US" dirty="0" smtClean="0">
                          <a:solidFill>
                            <a:schemeClr val="bg1"/>
                          </a:solidFill>
                        </a:rPr>
                        <a:t>8/31/16</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$53,870,000</a:t>
                      </a:r>
                      <a:endParaRPr lang="en-US" dirty="0"/>
                    </a:p>
                  </a:txBody>
                  <a:tcPr/>
                </a:tc>
                <a:tc>
                  <a:txBody>
                    <a:bodyPr/>
                    <a:lstStyle/>
                    <a:p>
                      <a:r>
                        <a:rPr lang="en-US" dirty="0" smtClean="0"/>
                        <a:t>$             0</a:t>
                      </a:r>
                      <a:endParaRPr lang="en-US" dirty="0"/>
                    </a:p>
                  </a:txBody>
                  <a:tcPr/>
                </a:tc>
                <a:tc>
                  <a:txBody>
                    <a:bodyPr/>
                    <a:lstStyle/>
                    <a:p>
                      <a:r>
                        <a:rPr lang="en-US" dirty="0" smtClean="0"/>
                        <a:t>$  </a:t>
                      </a:r>
                      <a:r>
                        <a:rPr lang="en-US" dirty="0" smtClean="0"/>
                        <a:t>   865,000</a:t>
                      </a:r>
                      <a:endParaRPr lang="en-US" dirty="0"/>
                    </a:p>
                  </a:txBody>
                  <a:tcPr/>
                </a:tc>
                <a:tc>
                  <a:txBody>
                    <a:bodyPr/>
                    <a:lstStyle/>
                    <a:p>
                      <a:r>
                        <a:rPr lang="en-US" dirty="0" smtClean="0"/>
                        <a:t>$</a:t>
                      </a:r>
                      <a:r>
                        <a:rPr lang="en-US" dirty="0" smtClean="0"/>
                        <a:t>53,005,000</a:t>
                      </a:r>
                      <a:endParaRPr lang="en-US" dirty="0"/>
                    </a:p>
                  </a:txBody>
                  <a:tcPr/>
                </a:tc>
              </a:tr>
              <a:tr h="824129">
                <a:tc>
                  <a:txBody>
                    <a:bodyPr/>
                    <a:lstStyle/>
                    <a:p>
                      <a:r>
                        <a:rPr lang="en-US" dirty="0" smtClean="0"/>
                        <a:t>Non-Voted</a:t>
                      </a:r>
                      <a:r>
                        <a:rPr lang="en-US" baseline="0" dirty="0" smtClean="0"/>
                        <a:t> Debt</a:t>
                      </a:r>
                      <a:endParaRPr lang="en-US" dirty="0"/>
                    </a:p>
                  </a:txBody>
                  <a:tcPr/>
                </a:tc>
                <a:tc>
                  <a:txBody>
                    <a:bodyPr/>
                    <a:lstStyle/>
                    <a:p>
                      <a:r>
                        <a:rPr lang="en-US" dirty="0" smtClean="0"/>
                        <a:t>$     106,025</a:t>
                      </a:r>
                      <a:endParaRPr lang="en-US" dirty="0"/>
                    </a:p>
                  </a:txBody>
                  <a:tcPr/>
                </a:tc>
                <a:tc>
                  <a:txBody>
                    <a:bodyPr/>
                    <a:lstStyle/>
                    <a:p>
                      <a:r>
                        <a:rPr lang="en-US" dirty="0" smtClean="0"/>
                        <a:t>$           </a:t>
                      </a:r>
                      <a:r>
                        <a:rPr lang="en-US" dirty="0" smtClean="0"/>
                        <a:t>  0</a:t>
                      </a:r>
                      <a:endParaRPr lang="en-US" dirty="0"/>
                    </a:p>
                  </a:txBody>
                  <a:tcPr/>
                </a:tc>
                <a:tc>
                  <a:txBody>
                    <a:bodyPr/>
                    <a:lstStyle/>
                    <a:p>
                      <a:r>
                        <a:rPr lang="en-US" dirty="0" smtClean="0"/>
                        <a:t>$     </a:t>
                      </a:r>
                      <a:r>
                        <a:rPr lang="en-US" dirty="0" smtClean="0"/>
                        <a:t>106,025</a:t>
                      </a:r>
                      <a:endParaRPr lang="en-US" dirty="0"/>
                    </a:p>
                  </a:txBody>
                  <a:tcPr/>
                </a:tc>
                <a:tc>
                  <a:txBody>
                    <a:bodyPr/>
                    <a:lstStyle/>
                    <a:p>
                      <a:r>
                        <a:rPr lang="en-US" dirty="0" smtClean="0"/>
                        <a:t>$     </a:t>
                      </a:r>
                      <a:r>
                        <a:rPr lang="en-US" dirty="0" smtClean="0"/>
                        <a:t>          0</a:t>
                      </a:r>
                      <a:endParaRPr lang="en-US" dirty="0"/>
                    </a:p>
                  </a:txBody>
                  <a:tcPr/>
                </a:tc>
              </a:tr>
              <a:tr h="711301">
                <a:tc>
                  <a:txBody>
                    <a:bodyPr/>
                    <a:lstStyle/>
                    <a:p>
                      <a:r>
                        <a:rPr lang="en-US" dirty="0" smtClean="0"/>
                        <a:t>Total</a:t>
                      </a:r>
                      <a:endParaRPr lang="en-US" dirty="0"/>
                    </a:p>
                  </a:txBody>
                  <a:tcPr/>
                </a:tc>
                <a:tc>
                  <a:txBody>
                    <a:bodyPr/>
                    <a:lstStyle/>
                    <a:p>
                      <a:r>
                        <a:rPr lang="en-US" dirty="0" smtClean="0"/>
                        <a:t>$53,976,025</a:t>
                      </a:r>
                      <a:endParaRPr lang="en-US" dirty="0"/>
                    </a:p>
                  </a:txBody>
                  <a:tcPr/>
                </a:tc>
                <a:tc>
                  <a:txBody>
                    <a:bodyPr/>
                    <a:lstStyle/>
                    <a:p>
                      <a:r>
                        <a:rPr lang="en-US" dirty="0" smtClean="0"/>
                        <a:t>$             0</a:t>
                      </a:r>
                      <a:endParaRPr lang="en-US" dirty="0"/>
                    </a:p>
                  </a:txBody>
                  <a:tcPr/>
                </a:tc>
                <a:tc>
                  <a:txBody>
                    <a:bodyPr/>
                    <a:lstStyle/>
                    <a:p>
                      <a:r>
                        <a:rPr lang="en-US" dirty="0" smtClean="0"/>
                        <a:t>$  4,508,895</a:t>
                      </a:r>
                      <a:endParaRPr lang="en-US" dirty="0"/>
                    </a:p>
                  </a:txBody>
                  <a:tcPr/>
                </a:tc>
                <a:tc>
                  <a:txBody>
                    <a:bodyPr/>
                    <a:lstStyle/>
                    <a:p>
                      <a:r>
                        <a:rPr lang="en-US" dirty="0" smtClean="0"/>
                        <a:t>$</a:t>
                      </a:r>
                      <a:r>
                        <a:rPr lang="en-US" dirty="0" smtClean="0"/>
                        <a:t>53,005,000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163,362</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a:t>
            </a:r>
            <a:r>
              <a:rPr lang="en-US" dirty="0" smtClean="0"/>
              <a:t>280,692</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a:t>$</a:t>
            </a:r>
            <a:r>
              <a:rPr lang="en-US" dirty="0" smtClean="0"/>
              <a:t>276,145</a:t>
            </a:r>
            <a:endParaRPr lang="en-US" dirty="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167,908</a:t>
            </a:r>
            <a:endParaRPr lang="en-US" dirty="0" smtClean="0"/>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3,613,477</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   </a:t>
            </a:r>
            <a:r>
              <a:rPr lang="en-US" dirty="0" smtClean="0"/>
              <a:t>715,891</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   </a:t>
            </a:r>
            <a:r>
              <a:rPr lang="en-US" dirty="0" smtClean="0"/>
              <a:t>679,355</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3,650,013</a:t>
            </a:r>
            <a:endParaRPr lang="en-US" dirty="0" smtClean="0"/>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5765033"/>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2009</a:t>
                      </a:r>
                    </a:p>
                  </a:txBody>
                  <a:tcPr marL="9525" marR="9525" marT="9525" marB="0" anchor="b"/>
                </a:tc>
                <a:tc>
                  <a:txBody>
                    <a:bodyPr/>
                    <a:lstStyle/>
                    <a:p>
                      <a:pPr algn="ctr" fontAlgn="b"/>
                      <a:r>
                        <a:rPr lang="en-US" sz="1200" b="0" i="0" u="none" strike="noStrike" dirty="0">
                          <a:effectLst/>
                          <a:latin typeface="Arial"/>
                        </a:rPr>
                        <a:t>6.2%</a:t>
                      </a:r>
                    </a:p>
                  </a:txBody>
                  <a:tcPr marL="9525" marR="9525" marT="9525" marB="0" anchor="b"/>
                </a:tc>
                <a:tc>
                  <a:txBody>
                    <a:bodyPr/>
                    <a:lstStyle/>
                    <a:p>
                      <a:pPr algn="r" fontAlgn="b"/>
                      <a:r>
                        <a:rPr lang="en-US" sz="1200" b="0" i="0" u="none" strike="noStrike" dirty="0">
                          <a:effectLst/>
                          <a:latin typeface="Arial"/>
                        </a:rPr>
                        <a:t> $    21,340,015.00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1,316,966.00 </a:t>
                      </a:r>
                    </a:p>
                  </a:txBody>
                  <a:tcPr marL="9525" marR="9525" marT="9525" marB="0" anchor="b"/>
                </a:tc>
              </a:tr>
              <a:tr h="370840">
                <a:tc>
                  <a:txBody>
                    <a:bodyPr/>
                    <a:lstStyle/>
                    <a:p>
                      <a:pPr algn="ctr" fontAlgn="b"/>
                      <a:r>
                        <a:rPr lang="en-US" sz="1200" b="0" i="0" u="none" strike="noStrike">
                          <a:effectLst/>
                          <a:latin typeface="Arial"/>
                        </a:rPr>
                        <a:t>2010</a:t>
                      </a:r>
                    </a:p>
                  </a:txBody>
                  <a:tcPr marL="9525" marR="9525" marT="9525" marB="0" anchor="b"/>
                </a:tc>
                <a:tc>
                  <a:txBody>
                    <a:bodyPr/>
                    <a:lstStyle/>
                    <a:p>
                      <a:pPr algn="ctr" fontAlgn="b"/>
                      <a:r>
                        <a:rPr lang="en-US" sz="1200" b="0" i="0" u="none" strike="noStrike" dirty="0">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25,016,430.00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2,842,390.00</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9.5%</a:t>
                      </a:r>
                    </a:p>
                  </a:txBody>
                  <a:tcPr marL="9525" marR="9525" marT="9525" marB="0" anchor="b"/>
                </a:tc>
                <a:tc>
                  <a:txBody>
                    <a:bodyPr/>
                    <a:lstStyle/>
                    <a:p>
                      <a:pPr algn="r" fontAlgn="b"/>
                      <a:r>
                        <a:rPr lang="en-US" sz="1200" b="0" i="0" u="none" strike="noStrike" dirty="0" smtClean="0">
                          <a:effectLst/>
                          <a:latin typeface="Arial"/>
                        </a:rPr>
                        <a:t>$  28,233,915.00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2,676,560.00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50923688"/>
              </p:ext>
            </p:extLst>
          </p:nvPr>
        </p:nvGraphicFramePr>
        <p:xfrm>
          <a:off x="457200" y="1828800"/>
          <a:ext cx="7620000" cy="465836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2016</a:t>
                      </a:r>
                      <a:endParaRPr lang="en-US" dirty="0"/>
                    </a:p>
                  </a:txBody>
                  <a:tcPr/>
                </a:tc>
                <a:tc>
                  <a:txBody>
                    <a:bodyPr/>
                    <a:lstStyle/>
                    <a:p>
                      <a:r>
                        <a:rPr lang="en-US" dirty="0" smtClean="0"/>
                        <a:t>August 31, 2015</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$2,676,560</a:t>
                      </a:r>
                      <a:endParaRPr lang="en-US" dirty="0"/>
                    </a:p>
                  </a:txBody>
                  <a:tcPr/>
                </a:tc>
                <a:tc>
                  <a:txBody>
                    <a:bodyPr/>
                    <a:lstStyle/>
                    <a:p>
                      <a:pPr algn="ctr"/>
                      <a:r>
                        <a:rPr lang="en-US" dirty="0" smtClean="0"/>
                        <a:t>$2,842,390</a:t>
                      </a:r>
                      <a:endParaRPr lang="en-US" dirty="0"/>
                    </a:p>
                  </a:txBody>
                  <a:tcPr/>
                </a:tc>
              </a:tr>
              <a:tr h="370840">
                <a:tc>
                  <a:txBody>
                    <a:bodyPr/>
                    <a:lstStyle/>
                    <a:p>
                      <a:r>
                        <a:rPr lang="en-US" sz="1400" dirty="0" smtClean="0"/>
                        <a:t>     Restricted for </a:t>
                      </a:r>
                      <a:r>
                        <a:rPr lang="en-US" sz="1400" dirty="0" err="1" smtClean="0"/>
                        <a:t>Pgm</a:t>
                      </a:r>
                      <a:r>
                        <a:rPr lang="en-US" sz="1400" dirty="0" smtClean="0"/>
                        <a:t> Carryover</a:t>
                      </a:r>
                      <a:endParaRPr lang="en-US" sz="1400" dirty="0"/>
                    </a:p>
                  </a:txBody>
                  <a:tcPr/>
                </a:tc>
                <a:tc>
                  <a:txBody>
                    <a:bodyPr/>
                    <a:lstStyle/>
                    <a:p>
                      <a:pPr algn="ctr"/>
                      <a:r>
                        <a:rPr lang="en-US" dirty="0" smtClean="0"/>
                        <a:t>$     54,349</a:t>
                      </a:r>
                      <a:endParaRPr lang="en-US" dirty="0"/>
                    </a:p>
                  </a:txBody>
                  <a:tcPr/>
                </a:tc>
                <a:tc>
                  <a:txBody>
                    <a:bodyPr/>
                    <a:lstStyle/>
                    <a:p>
                      <a:pPr algn="ctr"/>
                      <a:r>
                        <a:rPr lang="en-US" dirty="0" smtClean="0"/>
                        <a:t>$      8,514</a:t>
                      </a:r>
                      <a:endParaRPr lang="en-US" dirty="0"/>
                    </a:p>
                  </a:txBody>
                  <a:tcPr/>
                </a:tc>
              </a:tr>
              <a:tr h="370840">
                <a:tc>
                  <a:txBody>
                    <a:bodyPr/>
                    <a:lstStyle/>
                    <a:p>
                      <a:r>
                        <a:rPr lang="en-US" dirty="0" smtClean="0"/>
                        <a:t>    </a:t>
                      </a:r>
                      <a:r>
                        <a:rPr lang="en-US" sz="1400" dirty="0" err="1" smtClean="0"/>
                        <a:t>Nonspendable</a:t>
                      </a:r>
                      <a:r>
                        <a:rPr lang="en-US" sz="1400" dirty="0" smtClean="0"/>
                        <a:t>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160,483</a:t>
                      </a:r>
                      <a:endParaRPr lang="en-US" dirty="0"/>
                    </a:p>
                  </a:txBody>
                  <a:tcPr/>
                </a:tc>
                <a:tc>
                  <a:txBody>
                    <a:bodyPr/>
                    <a:lstStyle/>
                    <a:p>
                      <a:pPr algn="ctr"/>
                      <a:r>
                        <a:rPr lang="en-US" dirty="0" smtClean="0"/>
                        <a:t>$   220,992</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a:t>
                      </a:r>
                      <a:r>
                        <a:rPr lang="en-US" baseline="0" dirty="0" smtClean="0"/>
                        <a:t>   </a:t>
                      </a:r>
                      <a:r>
                        <a:rPr lang="en-US" dirty="0" smtClean="0"/>
                        <a:t> 98,980</a:t>
                      </a:r>
                      <a:endParaRPr lang="en-US" dirty="0"/>
                    </a:p>
                  </a:txBody>
                  <a:tcPr/>
                </a:tc>
                <a:tc>
                  <a:txBody>
                    <a:bodyPr/>
                    <a:lstStyle/>
                    <a:p>
                      <a:pPr algn="ctr"/>
                      <a:r>
                        <a:rPr lang="en-US" dirty="0" smtClean="0"/>
                        <a:t>$ </a:t>
                      </a:r>
                      <a:r>
                        <a:rPr lang="en-US" baseline="0" dirty="0" smtClean="0"/>
                        <a:t>   </a:t>
                      </a:r>
                      <a:r>
                        <a:rPr lang="en-US" dirty="0" smtClean="0"/>
                        <a:t> 78,758</a:t>
                      </a:r>
                      <a:endParaRPr lang="en-US" dirty="0"/>
                    </a:p>
                  </a:txBody>
                  <a:tcPr/>
                </a:tc>
              </a:tr>
              <a:tr h="370840">
                <a:tc>
                  <a:txBody>
                    <a:bodyPr/>
                    <a:lstStyle/>
                    <a:p>
                      <a:r>
                        <a:rPr lang="en-US" dirty="0" smtClean="0"/>
                        <a:t>Unassigned</a:t>
                      </a:r>
                      <a:r>
                        <a:rPr lang="en-US" baseline="0" dirty="0" smtClean="0"/>
                        <a:t> Fund Balance</a:t>
                      </a:r>
                      <a:endParaRPr lang="en-US" dirty="0"/>
                    </a:p>
                  </a:txBody>
                  <a:tcPr/>
                </a:tc>
                <a:tc>
                  <a:txBody>
                    <a:bodyPr/>
                    <a:lstStyle/>
                    <a:p>
                      <a:pPr algn="ctr"/>
                      <a:r>
                        <a:rPr lang="en-US" dirty="0" smtClean="0"/>
                        <a:t>$2,362,748</a:t>
                      </a:r>
                      <a:endParaRPr lang="en-US" dirty="0"/>
                    </a:p>
                  </a:txBody>
                  <a:tcPr/>
                </a:tc>
                <a:tc>
                  <a:txBody>
                    <a:bodyPr/>
                    <a:lstStyle/>
                    <a:p>
                      <a:pPr algn="ctr"/>
                      <a:r>
                        <a:rPr lang="en-US" dirty="0" smtClean="0"/>
                        <a:t>$2,534,125</a:t>
                      </a:r>
                      <a:endParaRPr lang="en-US" dirty="0"/>
                    </a:p>
                  </a:txBody>
                  <a:tcPr/>
                </a:tc>
              </a:tr>
              <a:tr h="370840">
                <a:tc>
                  <a:txBody>
                    <a:bodyPr/>
                    <a:lstStyle/>
                    <a:p>
                      <a:pPr algn="l"/>
                      <a:r>
                        <a:rPr lang="en-US" sz="1600" baseline="0" dirty="0" smtClean="0"/>
                        <a:t>Unreserved FB Decrease from                                                      14-15 to 15-16</a:t>
                      </a:r>
                      <a:endParaRPr lang="en-US" sz="1600" dirty="0"/>
                    </a:p>
                  </a:txBody>
                  <a:tcPr/>
                </a:tc>
                <a:tc>
                  <a:txBody>
                    <a:bodyPr/>
                    <a:lstStyle/>
                    <a:p>
                      <a:pPr algn="ctr"/>
                      <a:r>
                        <a:rPr lang="en-US" dirty="0" smtClean="0"/>
                        <a:t>$  (171,377)</a:t>
                      </a:r>
                      <a:endParaRPr lang="en-US" dirty="0"/>
                    </a:p>
                  </a:txBody>
                  <a:tcPr/>
                </a:tc>
                <a:tc>
                  <a:txBody>
                    <a:bodyPr/>
                    <a:lstStyle/>
                    <a:p>
                      <a:pPr algn="ctr"/>
                      <a:r>
                        <a:rPr lang="en-US" dirty="0" smtClean="0"/>
                        <a:t>$   103,923</a:t>
                      </a:r>
                      <a:endParaRPr lang="en-US" dirty="0"/>
                    </a:p>
                  </a:txBody>
                  <a:tcPr/>
                </a:tc>
              </a:tr>
              <a:tr h="370840">
                <a:tc>
                  <a:txBody>
                    <a:bodyPr/>
                    <a:lstStyle/>
                    <a:p>
                      <a:endParaRPr lang="en-US" sz="1600" dirty="0"/>
                    </a:p>
                  </a:txBody>
                  <a:tcPr/>
                </a:tc>
                <a:tc>
                  <a:txBody>
                    <a:bodyPr/>
                    <a:lstStyle/>
                    <a:p>
                      <a:endParaRPr lang="en-US" dirty="0"/>
                    </a:p>
                  </a:txBody>
                  <a:tcPr/>
                </a:tc>
                <a:tc>
                  <a:txBody>
                    <a:bodyPr/>
                    <a:lstStyle/>
                    <a:p>
                      <a:endParaRPr lang="en-US" dirty="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2,175</a:t>
                      </a:r>
                      <a:endParaRPr lang="en-US" dirty="0"/>
                    </a:p>
                  </a:txBody>
                  <a:tcPr/>
                </a:tc>
                <a:tc>
                  <a:txBody>
                    <a:bodyPr/>
                    <a:lstStyle/>
                    <a:p>
                      <a:pPr algn="ctr"/>
                      <a:r>
                        <a:rPr lang="en-US" dirty="0" smtClean="0"/>
                        <a:t>2,127</a:t>
                      </a:r>
                      <a:endParaRPr lang="en-US" dirty="0"/>
                    </a:p>
                  </a:txBody>
                  <a:tcPr/>
                </a:tc>
              </a:tr>
              <a:tr h="370840">
                <a:tc>
                  <a:txBody>
                    <a:bodyPr/>
                    <a:lstStyle/>
                    <a:p>
                      <a:r>
                        <a:rPr lang="en-US" sz="1600" dirty="0" smtClean="0"/>
                        <a:t>ACTUAL ENROLLMENT</a:t>
                      </a:r>
                      <a:endParaRPr lang="en-US" sz="1600" dirty="0"/>
                    </a:p>
                  </a:txBody>
                  <a:tcPr/>
                </a:tc>
                <a:tc>
                  <a:txBody>
                    <a:bodyPr/>
                    <a:lstStyle/>
                    <a:p>
                      <a:pPr algn="ctr"/>
                      <a:r>
                        <a:rPr lang="en-US" dirty="0" smtClean="0"/>
                        <a:t>2,223.66</a:t>
                      </a:r>
                      <a:endParaRPr lang="en-US" dirty="0"/>
                    </a:p>
                  </a:txBody>
                  <a:tcPr/>
                </a:tc>
                <a:tc>
                  <a:txBody>
                    <a:bodyPr/>
                    <a:lstStyle/>
                    <a:p>
                      <a:pPr algn="ctr"/>
                      <a:r>
                        <a:rPr lang="en-US" dirty="0" smtClean="0"/>
                        <a:t>2,151.93</a:t>
                      </a:r>
                      <a:endParaRPr lang="en-US" dirty="0"/>
                    </a:p>
                  </a:txBody>
                  <a:tcPr/>
                </a:tc>
              </a:tr>
              <a:tr h="370840">
                <a:tc>
                  <a:txBody>
                    <a:bodyPr/>
                    <a:lstStyle/>
                    <a:p>
                      <a:r>
                        <a:rPr lang="en-US" sz="1600" dirty="0" smtClean="0"/>
                        <a:t>Budgeted</a:t>
                      </a:r>
                      <a:r>
                        <a:rPr lang="en-US" sz="1600" baseline="0" dirty="0" smtClean="0"/>
                        <a:t> </a:t>
                      </a:r>
                      <a:r>
                        <a:rPr lang="en-US" sz="1600" baseline="0" dirty="0" err="1" smtClean="0"/>
                        <a:t>Inc</a:t>
                      </a:r>
                      <a:r>
                        <a:rPr lang="en-US" sz="1600" baseline="0" dirty="0" smtClean="0"/>
                        <a:t>/(Dec) in FB</a:t>
                      </a:r>
                      <a:endParaRPr lang="en-US" sz="1600" dirty="0"/>
                    </a:p>
                  </a:txBody>
                  <a:tcPr/>
                </a:tc>
                <a:tc>
                  <a:txBody>
                    <a:bodyPr/>
                    <a:lstStyle/>
                    <a:p>
                      <a:pPr algn="ctr"/>
                      <a:r>
                        <a:rPr lang="en-US" dirty="0" smtClean="0"/>
                        <a:t>$  (118,359)</a:t>
                      </a:r>
                      <a:endParaRPr lang="en-US" dirty="0"/>
                    </a:p>
                  </a:txBody>
                  <a:tcPr/>
                </a:tc>
                <a:tc>
                  <a:txBody>
                    <a:bodyPr/>
                    <a:lstStyle/>
                    <a:p>
                      <a:pPr algn="ctr"/>
                      <a:r>
                        <a:rPr lang="en-US" dirty="0" smtClean="0"/>
                        <a:t>$           0</a:t>
                      </a:r>
                      <a:endParaRPr lang="en-US" dirty="0"/>
                    </a:p>
                  </a:txBody>
                  <a:tcPr/>
                </a:tc>
              </a:tr>
              <a:tr h="370840">
                <a:tc>
                  <a:txBody>
                    <a:bodyPr/>
                    <a:lstStyle/>
                    <a:p>
                      <a:r>
                        <a:rPr lang="en-US" sz="1600" dirty="0" smtClean="0"/>
                        <a:t>Actual </a:t>
                      </a:r>
                      <a:r>
                        <a:rPr lang="en-US" sz="1600" dirty="0" err="1" smtClean="0"/>
                        <a:t>Inc</a:t>
                      </a:r>
                      <a:r>
                        <a:rPr lang="en-US" sz="1600" dirty="0" smtClean="0"/>
                        <a:t>/(Dec) in FB</a:t>
                      </a:r>
                      <a:endParaRPr lang="en-US" sz="1600" dirty="0"/>
                    </a:p>
                  </a:txBody>
                  <a:tcPr/>
                </a:tc>
                <a:tc>
                  <a:txBody>
                    <a:bodyPr/>
                    <a:lstStyle/>
                    <a:p>
                      <a:pPr algn="ctr"/>
                      <a:r>
                        <a:rPr lang="en-US" dirty="0" smtClean="0"/>
                        <a:t>$  (165,830)</a:t>
                      </a:r>
                      <a:endParaRPr lang="en-US" dirty="0"/>
                    </a:p>
                  </a:txBody>
                  <a:tcPr/>
                </a:tc>
                <a:tc>
                  <a:txBody>
                    <a:bodyPr/>
                    <a:lstStyle/>
                    <a:p>
                      <a:pPr algn="ctr"/>
                      <a:r>
                        <a:rPr lang="en-US" dirty="0" smtClean="0"/>
                        <a:t>$  56,500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Unbudgeted Items Directly Affecting Total Fund Balance</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273890870"/>
              </p:ext>
            </p:extLst>
          </p:nvPr>
        </p:nvGraphicFramePr>
        <p:xfrm>
          <a:off x="457200" y="1676401"/>
          <a:ext cx="8077200" cy="462810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200" dirty="0" smtClean="0"/>
                        <a:t>Item/Description</a:t>
                      </a:r>
                      <a:endParaRPr lang="en-US" sz="1200" dirty="0"/>
                    </a:p>
                  </a:txBody>
                  <a:tcPr/>
                </a:tc>
                <a:tc>
                  <a:txBody>
                    <a:bodyPr/>
                    <a:lstStyle/>
                    <a:p>
                      <a:endParaRPr lang="en-US" sz="1200" dirty="0"/>
                    </a:p>
                  </a:txBody>
                  <a:tcPr/>
                </a:tc>
              </a:tr>
              <a:tr h="286100">
                <a:tc>
                  <a:txBody>
                    <a:bodyPr/>
                    <a:lstStyle/>
                    <a:p>
                      <a:r>
                        <a:rPr lang="en-US" sz="1200" b="0" baseline="0" dirty="0" smtClean="0"/>
                        <a:t>WPS Principal (Jan-June) not Budgeted</a:t>
                      </a:r>
                      <a:endParaRPr lang="en-US" sz="1200" b="0" dirty="0"/>
                    </a:p>
                  </a:txBody>
                  <a:tcPr/>
                </a:tc>
                <a:tc>
                  <a:txBody>
                    <a:bodyPr/>
                    <a:lstStyle/>
                    <a:p>
                      <a:pPr algn="ctr"/>
                      <a:r>
                        <a:rPr lang="en-US" sz="1200" dirty="0" smtClean="0"/>
                        <a:t>($  52,000)</a:t>
                      </a:r>
                      <a:endParaRPr lang="en-US" sz="1200" dirty="0"/>
                    </a:p>
                  </a:txBody>
                  <a:tcPr/>
                </a:tc>
              </a:tr>
              <a:tr h="286100">
                <a:tc>
                  <a:txBody>
                    <a:bodyPr/>
                    <a:lstStyle/>
                    <a:p>
                      <a:r>
                        <a:rPr lang="en-US" sz="1200" b="0" dirty="0" smtClean="0"/>
                        <a:t>Unbudgeted </a:t>
                      </a:r>
                      <a:r>
                        <a:rPr lang="en-US" sz="1200" b="0" baseline="0" dirty="0" smtClean="0"/>
                        <a:t>Costs to Furnish/Convert Elementary Classrooms</a:t>
                      </a:r>
                      <a:endParaRPr lang="en-US" sz="1200" b="0" dirty="0"/>
                    </a:p>
                  </a:txBody>
                  <a:tcPr/>
                </a:tc>
                <a:tc>
                  <a:txBody>
                    <a:bodyPr/>
                    <a:lstStyle/>
                    <a:p>
                      <a:pPr algn="ctr"/>
                      <a:r>
                        <a:rPr lang="en-US" sz="1200" dirty="0" smtClean="0"/>
                        <a:t>($  35,000)</a:t>
                      </a:r>
                      <a:endParaRPr lang="en-US" sz="1200" dirty="0"/>
                    </a:p>
                  </a:txBody>
                  <a:tcPr/>
                </a:tc>
              </a:tr>
              <a:tr h="365777">
                <a:tc>
                  <a:txBody>
                    <a:bodyPr/>
                    <a:lstStyle/>
                    <a:p>
                      <a:r>
                        <a:rPr lang="en-US" sz="1200" b="0" dirty="0" err="1" smtClean="0"/>
                        <a:t>Underbudgeted</a:t>
                      </a:r>
                      <a:r>
                        <a:rPr lang="en-US" sz="1200" b="0" baseline="0" dirty="0" smtClean="0"/>
                        <a:t> Certificated and Classified Subs</a:t>
                      </a:r>
                      <a:endParaRPr lang="en-US" sz="1200" b="0" dirty="0"/>
                    </a:p>
                  </a:txBody>
                  <a:tcPr/>
                </a:tc>
                <a:tc>
                  <a:txBody>
                    <a:bodyPr/>
                    <a:lstStyle/>
                    <a:p>
                      <a:pPr algn="ctr"/>
                      <a:r>
                        <a:rPr lang="en-US" sz="1200" dirty="0" smtClean="0"/>
                        <a:t>($  65,000)</a:t>
                      </a:r>
                      <a:endParaRPr lang="en-US" sz="1200" dirty="0"/>
                    </a:p>
                  </a:txBody>
                  <a:tcPr/>
                </a:tc>
              </a:tr>
              <a:tr h="286100">
                <a:tc>
                  <a:txBody>
                    <a:bodyPr/>
                    <a:lstStyle/>
                    <a:p>
                      <a:r>
                        <a:rPr lang="en-US" sz="1200" b="0" dirty="0" smtClean="0"/>
                        <a:t>Unbudgeted Classified Staff (Paraprofessionals,</a:t>
                      </a:r>
                      <a:r>
                        <a:rPr lang="en-US" sz="1200" b="0" baseline="0" dirty="0" smtClean="0"/>
                        <a:t> Maintenance and HR)</a:t>
                      </a:r>
                      <a:endParaRPr lang="en-US" sz="1200" b="0" dirty="0"/>
                    </a:p>
                  </a:txBody>
                  <a:tcPr/>
                </a:tc>
                <a:tc>
                  <a:txBody>
                    <a:bodyPr/>
                    <a:lstStyle/>
                    <a:p>
                      <a:pPr algn="ctr"/>
                      <a:r>
                        <a:rPr lang="en-US" sz="1200" dirty="0" smtClean="0"/>
                        <a:t>($  60,000)</a:t>
                      </a:r>
                      <a:endParaRPr lang="en-US" sz="1200" dirty="0"/>
                    </a:p>
                  </a:txBody>
                  <a:tcPr/>
                </a:tc>
              </a:tr>
              <a:tr h="286100">
                <a:tc>
                  <a:txBody>
                    <a:bodyPr/>
                    <a:lstStyle/>
                    <a:p>
                      <a:r>
                        <a:rPr lang="en-US" sz="1200" b="0" dirty="0" err="1" smtClean="0"/>
                        <a:t>Under</a:t>
                      </a:r>
                      <a:r>
                        <a:rPr lang="en-US" sz="1200" b="0" baseline="0" dirty="0" err="1" smtClean="0"/>
                        <a:t>budgeted</a:t>
                      </a:r>
                      <a:r>
                        <a:rPr lang="en-US" sz="1200" b="0" baseline="0" dirty="0" smtClean="0"/>
                        <a:t> Classified Overtime and Extra Time</a:t>
                      </a:r>
                      <a:endParaRPr lang="en-US" sz="1200" b="0" dirty="0"/>
                    </a:p>
                  </a:txBody>
                  <a:tcPr/>
                </a:tc>
                <a:tc>
                  <a:txBody>
                    <a:bodyPr/>
                    <a:lstStyle/>
                    <a:p>
                      <a:pPr algn="ctr"/>
                      <a:r>
                        <a:rPr lang="en-US" sz="1200" dirty="0" smtClean="0"/>
                        <a:t>($100,000)</a:t>
                      </a:r>
                      <a:endParaRPr lang="en-US" sz="1200" dirty="0"/>
                    </a:p>
                  </a:txBody>
                  <a:tcPr/>
                </a:tc>
              </a:tr>
              <a:tr h="286100">
                <a:tc>
                  <a:txBody>
                    <a:bodyPr/>
                    <a:lstStyle/>
                    <a:p>
                      <a:r>
                        <a:rPr lang="en-US" sz="1200" b="0" dirty="0" smtClean="0"/>
                        <a:t>Additional Transfer to CPF for KWRL Roof/Parking Lot</a:t>
                      </a:r>
                      <a:endParaRPr lang="en-US" sz="1200" b="0" dirty="0"/>
                    </a:p>
                  </a:txBody>
                  <a:tcPr/>
                </a:tc>
                <a:tc>
                  <a:txBody>
                    <a:bodyPr/>
                    <a:lstStyle/>
                    <a:p>
                      <a:pPr algn="ctr"/>
                      <a:r>
                        <a:rPr lang="en-US" sz="1200" dirty="0" smtClean="0"/>
                        <a:t>($173,000)</a:t>
                      </a:r>
                      <a:endParaRPr lang="en-US" sz="1200" dirty="0"/>
                    </a:p>
                  </a:txBody>
                  <a:tcPr/>
                </a:tc>
              </a:tr>
              <a:tr h="286100">
                <a:tc>
                  <a:txBody>
                    <a:bodyPr/>
                    <a:lstStyle/>
                    <a:p>
                      <a:r>
                        <a:rPr lang="en-US" sz="1200" b="0" dirty="0" smtClean="0"/>
                        <a:t>Unbudgeted</a:t>
                      </a:r>
                      <a:r>
                        <a:rPr lang="en-US" sz="1200" b="0" baseline="0" dirty="0" smtClean="0"/>
                        <a:t> Maintenance (Roof/Carpet/Floors)</a:t>
                      </a:r>
                      <a:endParaRPr lang="en-US" sz="1200" b="0" dirty="0"/>
                    </a:p>
                  </a:txBody>
                  <a:tcPr/>
                </a:tc>
                <a:tc>
                  <a:txBody>
                    <a:bodyPr/>
                    <a:lstStyle/>
                    <a:p>
                      <a:pPr algn="ctr"/>
                      <a:r>
                        <a:rPr lang="en-US" sz="1200" dirty="0" smtClean="0"/>
                        <a:t>($285,000)</a:t>
                      </a:r>
                      <a:endParaRPr lang="en-US" sz="1200" dirty="0"/>
                    </a:p>
                  </a:txBody>
                  <a:tcPr/>
                </a:tc>
              </a:tr>
              <a:tr h="286100">
                <a:tc>
                  <a:txBody>
                    <a:bodyPr/>
                    <a:lstStyle/>
                    <a:p>
                      <a:pPr algn="l"/>
                      <a:r>
                        <a:rPr lang="en-US" sz="1200" dirty="0" smtClean="0"/>
                        <a:t>Budgeted, but not spent Attorney/Audit/Election</a:t>
                      </a:r>
                      <a:r>
                        <a:rPr lang="en-US" sz="1200" baseline="0" dirty="0" smtClean="0"/>
                        <a:t> Fees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60,000</a:t>
                      </a:r>
                    </a:p>
                  </a:txBody>
                  <a:tcPr/>
                </a:tc>
              </a:tr>
              <a:tr h="286100">
                <a:tc>
                  <a:txBody>
                    <a:bodyPr/>
                    <a:lstStyle/>
                    <a:p>
                      <a:pPr algn="l"/>
                      <a:r>
                        <a:rPr lang="en-US" sz="1200" baseline="0" dirty="0" smtClean="0"/>
                        <a:t>Sick Leave Buy-Back/Retirements Less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75,000</a:t>
                      </a:r>
                    </a:p>
                  </a:txBody>
                  <a:tcPr/>
                </a:tc>
              </a:tr>
              <a:tr h="286100">
                <a:tc>
                  <a:txBody>
                    <a:bodyPr/>
                    <a:lstStyle/>
                    <a:p>
                      <a:r>
                        <a:rPr lang="en-US" sz="1200" dirty="0" smtClean="0"/>
                        <a:t>Benefits</a:t>
                      </a:r>
                      <a:r>
                        <a:rPr lang="en-US" sz="1200" baseline="0" dirty="0" smtClean="0"/>
                        <a:t> Budgeted for Capacity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$115,000</a:t>
                      </a:r>
                    </a:p>
                  </a:txBody>
                  <a:tcPr/>
                </a:tc>
              </a:tr>
              <a:tr h="286100">
                <a:tc>
                  <a:txBody>
                    <a:bodyPr/>
                    <a:lstStyle/>
                    <a:p>
                      <a:r>
                        <a:rPr lang="en-US" sz="1200" dirty="0" err="1" smtClean="0"/>
                        <a:t>Pcard</a:t>
                      </a:r>
                      <a:r>
                        <a:rPr lang="en-US" sz="1200" dirty="0" smtClean="0"/>
                        <a:t> Rebate/Administrative Match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53,000</a:t>
                      </a:r>
                    </a:p>
                  </a:txBody>
                  <a:tcPr/>
                </a:tc>
              </a:tr>
              <a:tr h="286100">
                <a:tc>
                  <a:txBody>
                    <a:bodyPr/>
                    <a:lstStyle/>
                    <a:p>
                      <a:r>
                        <a:rPr lang="en-US" sz="1200" dirty="0" smtClean="0"/>
                        <a:t>48.66 Students Over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$273,000</a:t>
                      </a:r>
                    </a:p>
                  </a:txBody>
                  <a:tcPr/>
                </a:tc>
              </a:tr>
              <a:tr h="286100">
                <a:tc>
                  <a:txBody>
                    <a:bodyPr/>
                    <a:lstStyle/>
                    <a:p>
                      <a:r>
                        <a:rPr lang="en-US" sz="1200" dirty="0" smtClean="0"/>
                        <a:t>8 Special Ed Students Over Budget ($50,000)/Safety</a:t>
                      </a:r>
                      <a:r>
                        <a:rPr lang="en-US" sz="1200" baseline="0" dirty="0" smtClean="0"/>
                        <a:t> Net Greater than Budget ($105,000)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$155,000</a:t>
                      </a:r>
                    </a:p>
                  </a:txBody>
                  <a:tcPr/>
                </a:tc>
              </a:tr>
              <a:tr h="314710">
                <a:tc>
                  <a:txBody>
                    <a:bodyPr/>
                    <a:lstStyle/>
                    <a:p>
                      <a:r>
                        <a:rPr lang="en-US" sz="1200" dirty="0" smtClean="0"/>
                        <a:t>      Total</a:t>
                      </a:r>
                      <a:r>
                        <a:rPr lang="en-US" sz="1200" baseline="0" dirty="0" smtClean="0"/>
                        <a: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(39,000)</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318103179"/>
              </p:ext>
            </p:extLst>
          </p:nvPr>
        </p:nvGraphicFramePr>
        <p:xfrm>
          <a:off x="533400" y="1905000"/>
          <a:ext cx="6934200" cy="40386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2015-2016</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2014-2015</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660,020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675,150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$1,510,700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930,450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433,150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353,450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$1,096,660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760,500</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   469,200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$1,263,310</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a:t>
                      </a:r>
                      <a:r>
                        <a:rPr lang="en-US" sz="1400" baseline="0" dirty="0" smtClean="0">
                          <a:latin typeface="+mj-lt"/>
                        </a:rPr>
                        <a:t>  </a:t>
                      </a:r>
                      <a:r>
                        <a:rPr lang="en-US" sz="1400" dirty="0" smtClean="0">
                          <a:latin typeface="+mj-lt"/>
                        </a:rPr>
                        <a:t>85,250</a:t>
                      </a:r>
                      <a:endParaRPr lang="en-US" sz="1400" dirty="0">
                        <a:latin typeface="+mj-lt"/>
                      </a:endParaRPr>
                    </a:p>
                  </a:txBody>
                  <a:tcPr/>
                </a:tc>
                <a:tc>
                  <a:txBody>
                    <a:bodyPr/>
                    <a:lstStyle/>
                    <a:p>
                      <a:pPr algn="ctr"/>
                      <a:r>
                        <a:rPr lang="en-US" sz="1400" dirty="0" smtClean="0">
                          <a:latin typeface="+mj-lt"/>
                        </a:rPr>
                        <a:t>$   </a:t>
                      </a:r>
                      <a:r>
                        <a:rPr lang="en-US" sz="1400" baseline="0" dirty="0" smtClean="0">
                          <a:latin typeface="+mj-lt"/>
                        </a:rPr>
                        <a:t>  </a:t>
                      </a:r>
                      <a:r>
                        <a:rPr lang="en-US" sz="1400" dirty="0" smtClean="0">
                          <a:latin typeface="+mj-lt"/>
                        </a:rPr>
                        <a:t>13,250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432,042</a:t>
                      </a:r>
                      <a:endParaRPr lang="en-US" sz="1400" dirty="0">
                        <a:latin typeface="+mj-lt"/>
                      </a:endParaRPr>
                    </a:p>
                  </a:txBody>
                  <a:tcPr/>
                </a:tc>
                <a:tc>
                  <a:txBody>
                    <a:bodyPr/>
                    <a:lstStyle/>
                    <a:p>
                      <a:pPr algn="ctr"/>
                      <a:r>
                        <a:rPr lang="en-US" sz="1400" dirty="0" smtClean="0">
                          <a:latin typeface="+mj-lt"/>
                        </a:rPr>
                        <a:t>$   410,900</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448,800</a:t>
                      </a:r>
                      <a:endParaRPr lang="en-US" sz="1400" dirty="0">
                        <a:latin typeface="+mj-lt"/>
                      </a:endParaRPr>
                    </a:p>
                  </a:txBody>
                  <a:tcPr/>
                </a:tc>
                <a:tc>
                  <a:txBody>
                    <a:bodyPr/>
                    <a:lstStyle/>
                    <a:p>
                      <a:pPr algn="ctr"/>
                      <a:r>
                        <a:rPr lang="en-US" sz="1400" dirty="0" smtClean="0">
                          <a:latin typeface="+mj-lt"/>
                        </a:rPr>
                        <a:t>$   139,855</a:t>
                      </a:r>
                      <a:endParaRPr lang="en-US" sz="1400" dirty="0">
                        <a:latin typeface="+mj-lt"/>
                      </a:endParaRPr>
                    </a:p>
                  </a:txBody>
                  <a:tcPr/>
                </a:tc>
              </a:tr>
              <a:tr h="304800">
                <a:tc>
                  <a:txBody>
                    <a:bodyPr/>
                    <a:lstStyle/>
                    <a:p>
                      <a:r>
                        <a:rPr lang="en-US" sz="1400" smtClean="0"/>
                        <a:t>Food Service Program</a:t>
                      </a:r>
                      <a:endParaRPr lang="en-US" sz="1400" dirty="0"/>
                    </a:p>
                  </a:txBody>
                  <a:tcPr/>
                </a:tc>
                <a:tc>
                  <a:txBody>
                    <a:bodyPr/>
                    <a:lstStyle/>
                    <a:p>
                      <a:pPr algn="ctr"/>
                      <a:r>
                        <a:rPr lang="en-US" sz="1400" dirty="0" smtClean="0">
                          <a:latin typeface="+mj-lt"/>
                        </a:rPr>
                        <a:t>$     85,300</a:t>
                      </a:r>
                      <a:endParaRPr lang="en-US" sz="1400" dirty="0">
                        <a:latin typeface="+mj-lt"/>
                      </a:endParaRPr>
                    </a:p>
                  </a:txBody>
                  <a:tcPr/>
                </a:tc>
                <a:tc>
                  <a:txBody>
                    <a:bodyPr/>
                    <a:lstStyle/>
                    <a:p>
                      <a:pPr algn="ctr"/>
                      <a:r>
                        <a:rPr lang="en-US" sz="1400" dirty="0" smtClean="0">
                          <a:latin typeface="+mj-lt"/>
                        </a:rPr>
                        <a:t>$     40,500</a:t>
                      </a:r>
                      <a:endParaRPr lang="en-US" sz="1400" dirty="0">
                        <a:latin typeface="+mj-lt"/>
                      </a:endParaRPr>
                    </a:p>
                  </a:txBody>
                  <a:tcPr/>
                </a:tc>
              </a:tr>
              <a:tr h="304800">
                <a:tc>
                  <a:txBody>
                    <a:bodyPr/>
                    <a:lstStyle/>
                    <a:p>
                      <a:r>
                        <a:rPr lang="en-US" sz="1400" dirty="0" smtClean="0"/>
                        <a:t>KWRL</a:t>
                      </a:r>
                      <a:r>
                        <a:rPr lang="en-US" sz="1400" baseline="0" dirty="0" smtClean="0"/>
                        <a:t>  Roof/Parking Lot</a:t>
                      </a:r>
                      <a:endParaRPr lang="en-US" sz="1400" dirty="0"/>
                    </a:p>
                  </a:txBody>
                  <a:tcPr/>
                </a:tc>
                <a:tc>
                  <a:txBody>
                    <a:bodyPr/>
                    <a:lstStyle/>
                    <a:p>
                      <a:pPr algn="ctr"/>
                      <a:r>
                        <a:rPr lang="en-US" sz="1400" dirty="0" smtClean="0">
                          <a:latin typeface="+mj-lt"/>
                        </a:rPr>
                        <a:t>$   173,000</a:t>
                      </a:r>
                      <a:endParaRPr lang="en-US" sz="1400" dirty="0">
                        <a:latin typeface="+mj-lt"/>
                      </a:endParaRPr>
                    </a:p>
                  </a:txBody>
                  <a:tcPr/>
                </a:tc>
                <a:tc>
                  <a:txBody>
                    <a:bodyPr/>
                    <a:lstStyle/>
                    <a:p>
                      <a:pPr algn="ctr"/>
                      <a:r>
                        <a:rPr lang="en-US" sz="1400" dirty="0" smtClean="0">
                          <a:latin typeface="+mj-lt"/>
                        </a:rPr>
                        <a:t>$   324,300</a:t>
                      </a:r>
                      <a:endParaRPr lang="en-US" sz="1400" dirty="0">
                        <a:latin typeface="+mj-lt"/>
                      </a:endParaRPr>
                    </a:p>
                  </a:txBody>
                  <a:tcPr/>
                </a:tc>
              </a:tr>
              <a:tr h="304800">
                <a:tc>
                  <a:txBody>
                    <a:bodyPr/>
                    <a:lstStyle/>
                    <a:p>
                      <a:r>
                        <a:rPr lang="en-US" sz="1400" dirty="0" smtClean="0"/>
                        <a:t>TPEP/Other</a:t>
                      </a:r>
                      <a:r>
                        <a:rPr lang="en-US" sz="1400" baseline="0" dirty="0" smtClean="0"/>
                        <a:t> State Programs</a:t>
                      </a:r>
                      <a:endParaRPr lang="en-US" sz="1400" dirty="0"/>
                    </a:p>
                  </a:txBody>
                  <a:tcPr/>
                </a:tc>
                <a:tc>
                  <a:txBody>
                    <a:bodyPr/>
                    <a:lstStyle/>
                    <a:p>
                      <a:pPr algn="ctr"/>
                      <a:r>
                        <a:rPr lang="en-US" sz="1400" dirty="0" smtClean="0">
                          <a:latin typeface="+mj-lt"/>
                        </a:rPr>
                        <a:t>$     46,400</a:t>
                      </a:r>
                      <a:endParaRPr lang="en-US" sz="1400" dirty="0">
                        <a:latin typeface="+mj-lt"/>
                      </a:endParaRPr>
                    </a:p>
                  </a:txBody>
                  <a:tcPr/>
                </a:tc>
                <a:tc>
                  <a:txBody>
                    <a:bodyPr/>
                    <a:lstStyle/>
                    <a:p>
                      <a:pPr algn="ctr"/>
                      <a:r>
                        <a:rPr lang="en-US" sz="1400" dirty="0" smtClean="0">
                          <a:latin typeface="+mj-lt"/>
                        </a:rPr>
                        <a:t>$     45,300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402460065"/>
              </p:ext>
            </p:extLst>
          </p:nvPr>
        </p:nvGraphicFramePr>
        <p:xfrm>
          <a:off x="914400" y="2057400"/>
          <a:ext cx="6781800" cy="3337560"/>
        </p:xfrm>
        <a:graphic>
          <a:graphicData uri="http://schemas.openxmlformats.org/drawingml/2006/table">
            <a:tbl>
              <a:tblPr firstRow="1" bandRow="1">
                <a:tableStyleId>{073A0DAA-6AF3-43AB-8588-CEC1D06C72B9}</a:tableStyleId>
              </a:tblPr>
              <a:tblGrid>
                <a:gridCol w="2743200"/>
                <a:gridCol w="1524000"/>
                <a:gridCol w="1295400"/>
                <a:gridCol w="1219200"/>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r>
                        <a:rPr lang="en-US" dirty="0" smtClean="0"/>
                        <a:t>%</a:t>
                      </a:r>
                      <a:r>
                        <a:rPr lang="en-US" baseline="0" dirty="0" smtClean="0"/>
                        <a:t> 15-16</a:t>
                      </a:r>
                      <a:endParaRPr lang="en-US" dirty="0"/>
                    </a:p>
                  </a:txBody>
                  <a:tcPr/>
                </a:tc>
                <a:tc>
                  <a:txBody>
                    <a:bodyPr/>
                    <a:lstStyle/>
                    <a:p>
                      <a:r>
                        <a:rPr lang="en-US" dirty="0" smtClean="0"/>
                        <a:t>%14-15</a:t>
                      </a:r>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   3,898,876</a:t>
                      </a:r>
                      <a:endParaRPr lang="en-US" dirty="0"/>
                    </a:p>
                  </a:txBody>
                  <a:tcPr/>
                </a:tc>
                <a:tc>
                  <a:txBody>
                    <a:bodyPr/>
                    <a:lstStyle/>
                    <a:p>
                      <a:pPr algn="r"/>
                      <a:r>
                        <a:rPr lang="en-US" dirty="0" smtClean="0"/>
                        <a:t>13.8%</a:t>
                      </a:r>
                      <a:endParaRPr lang="en-US" dirty="0"/>
                    </a:p>
                  </a:txBody>
                  <a:tcPr/>
                </a:tc>
                <a:tc>
                  <a:txBody>
                    <a:bodyPr/>
                    <a:lstStyle/>
                    <a:p>
                      <a:pPr algn="r"/>
                      <a:r>
                        <a:rPr lang="en-US" dirty="0" smtClean="0"/>
                        <a:t>15.2%</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      560,147</a:t>
                      </a:r>
                      <a:endParaRPr lang="en-US" dirty="0"/>
                    </a:p>
                  </a:txBody>
                  <a:tcPr/>
                </a:tc>
                <a:tc>
                  <a:txBody>
                    <a:bodyPr/>
                    <a:lstStyle/>
                    <a:p>
                      <a:pPr algn="r"/>
                      <a:r>
                        <a:rPr lang="en-US" dirty="0" smtClean="0"/>
                        <a:t>2.0%</a:t>
                      </a:r>
                      <a:endParaRPr lang="en-US" dirty="0"/>
                    </a:p>
                  </a:txBody>
                  <a:tcPr/>
                </a:tc>
                <a:tc>
                  <a:txBody>
                    <a:bodyPr/>
                    <a:lstStyle/>
                    <a:p>
                      <a:pPr algn="r"/>
                      <a:r>
                        <a:rPr lang="en-US" dirty="0" smtClean="0"/>
                        <a:t>1.9%</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$ 15,230,530</a:t>
                      </a:r>
                      <a:endParaRPr lang="en-US" dirty="0"/>
                    </a:p>
                  </a:txBody>
                  <a:tcPr/>
                </a:tc>
                <a:tc>
                  <a:txBody>
                    <a:bodyPr/>
                    <a:lstStyle/>
                    <a:p>
                      <a:pPr algn="r"/>
                      <a:r>
                        <a:rPr lang="en-US" dirty="0" smtClean="0"/>
                        <a:t>53.9%</a:t>
                      </a:r>
                      <a:endParaRPr lang="en-US" dirty="0"/>
                    </a:p>
                  </a:txBody>
                  <a:tcPr/>
                </a:tc>
                <a:tc>
                  <a:txBody>
                    <a:bodyPr/>
                    <a:lstStyle/>
                    <a:p>
                      <a:pPr algn="r"/>
                      <a:r>
                        <a:rPr lang="en-US" dirty="0" smtClean="0"/>
                        <a:t>52.6%</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   3,909,949</a:t>
                      </a:r>
                      <a:endParaRPr lang="en-US" dirty="0"/>
                    </a:p>
                  </a:txBody>
                  <a:tcPr/>
                </a:tc>
                <a:tc>
                  <a:txBody>
                    <a:bodyPr/>
                    <a:lstStyle/>
                    <a:p>
                      <a:pPr algn="r"/>
                      <a:r>
                        <a:rPr lang="en-US" dirty="0" smtClean="0"/>
                        <a:t>13.8%</a:t>
                      </a:r>
                      <a:endParaRPr lang="en-US" dirty="0"/>
                    </a:p>
                  </a:txBody>
                  <a:tcPr/>
                </a:tc>
                <a:tc>
                  <a:txBody>
                    <a:bodyPr/>
                    <a:lstStyle/>
                    <a:p>
                      <a:pPr algn="r"/>
                      <a:r>
                        <a:rPr lang="en-US" dirty="0" smtClean="0"/>
                        <a:t>22.0%</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   1,740,832</a:t>
                      </a:r>
                    </a:p>
                  </a:txBody>
                  <a:tcPr/>
                </a:tc>
                <a:tc>
                  <a:txBody>
                    <a:bodyPr/>
                    <a:lstStyle/>
                    <a:p>
                      <a:pPr algn="r"/>
                      <a:r>
                        <a:rPr lang="en-US" dirty="0" smtClean="0"/>
                        <a:t>6.2%</a:t>
                      </a:r>
                    </a:p>
                  </a:txBody>
                  <a:tcPr/>
                </a:tc>
                <a:tc>
                  <a:txBody>
                    <a:bodyPr/>
                    <a:lstStyle/>
                    <a:p>
                      <a:pPr algn="r"/>
                      <a:r>
                        <a:rPr lang="en-US" dirty="0" smtClean="0"/>
                        <a:t>6.4%</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Districts/Entities</a:t>
                      </a:r>
                      <a:endParaRPr lang="en-US" sz="1800" dirty="0">
                        <a:latin typeface="Tw Cen MT" pitchFamily="34" charset="0"/>
                      </a:endParaRPr>
                    </a:p>
                  </a:txBody>
                  <a:tcPr/>
                </a:tc>
                <a:tc>
                  <a:txBody>
                    <a:bodyPr/>
                    <a:lstStyle/>
                    <a:p>
                      <a:pPr algn="r"/>
                      <a:r>
                        <a:rPr lang="en-US" sz="1800" dirty="0" smtClean="0"/>
                        <a:t>$   2,810,483</a:t>
                      </a:r>
                    </a:p>
                  </a:txBody>
                  <a:tcPr/>
                </a:tc>
                <a:tc>
                  <a:txBody>
                    <a:bodyPr/>
                    <a:lstStyle/>
                    <a:p>
                      <a:pPr algn="r"/>
                      <a:r>
                        <a:rPr lang="en-US" sz="1800" dirty="0" smtClean="0"/>
                        <a:t>9.9%</a:t>
                      </a:r>
                    </a:p>
                  </a:txBody>
                  <a:tcPr/>
                </a:tc>
                <a:tc>
                  <a:txBody>
                    <a:bodyPr/>
                    <a:lstStyle/>
                    <a:p>
                      <a:pPr algn="r"/>
                      <a:r>
                        <a:rPr lang="en-US" sz="1800" dirty="0" smtClean="0"/>
                        <a:t>1.9%</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      125,000</a:t>
                      </a:r>
                    </a:p>
                  </a:txBody>
                  <a:tcPr/>
                </a:tc>
                <a:tc>
                  <a:txBody>
                    <a:bodyPr/>
                    <a:lstStyle/>
                    <a:p>
                      <a:pPr algn="r"/>
                      <a:r>
                        <a:rPr lang="en-US" dirty="0" smtClean="0"/>
                        <a:t>.4%</a:t>
                      </a:r>
                      <a:endParaRPr lang="en-US" dirty="0"/>
                    </a:p>
                  </a:txBody>
                  <a:tcPr/>
                </a:tc>
                <a:tc>
                  <a:txBody>
                    <a:bodyPr/>
                    <a:lstStyle/>
                    <a:p>
                      <a:pPr algn="r"/>
                      <a:r>
                        <a:rPr lang="en-US" dirty="0" smtClean="0"/>
                        <a:t>0%</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$ 28,275,817</a:t>
                      </a:r>
                      <a:endParaRPr lang="en-US" dirty="0"/>
                    </a:p>
                  </a:txBody>
                  <a:tcPr/>
                </a:tc>
                <a:tc>
                  <a:txBody>
                    <a:bodyPr/>
                    <a:lstStyle/>
                    <a:p>
                      <a:pPr algn="r"/>
                      <a:r>
                        <a:rPr lang="en-US" dirty="0" smtClean="0"/>
                        <a:t>100%</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901405070"/>
              </p:ext>
            </p:extLst>
          </p:nvPr>
        </p:nvGraphicFramePr>
        <p:xfrm>
          <a:off x="533400" y="1524000"/>
          <a:ext cx="7543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$28,140,732</a:t>
            </a:r>
            <a:endParaRPr lang="en-US" dirty="0"/>
          </a:p>
        </p:txBody>
      </p:sp>
      <p:sp>
        <p:nvSpPr>
          <p:cNvPr id="11" name="TextBox 10"/>
          <p:cNvSpPr txBox="1"/>
          <p:nvPr/>
        </p:nvSpPr>
        <p:spPr>
          <a:xfrm>
            <a:off x="6400800" y="4648200"/>
            <a:ext cx="2514600" cy="707886"/>
          </a:xfrm>
          <a:prstGeom prst="rect">
            <a:avLst/>
          </a:prstGeom>
          <a:noFill/>
        </p:spPr>
        <p:txBody>
          <a:bodyPr wrap="square" rtlCol="0">
            <a:spAutoFit/>
          </a:bodyPr>
          <a:lstStyle/>
          <a:p>
            <a:r>
              <a:rPr lang="en-US" sz="1000" dirty="0" smtClean="0">
                <a:latin typeface="+mn-lt"/>
              </a:rPr>
              <a:t>                              15-16             14-15</a:t>
            </a:r>
          </a:p>
          <a:p>
            <a:r>
              <a:rPr lang="en-US" sz="1000" dirty="0" smtClean="0">
                <a:latin typeface="+mn-lt"/>
              </a:rPr>
              <a:t>Administrative   =    4.1%	 3.8%</a:t>
            </a:r>
          </a:p>
          <a:p>
            <a:r>
              <a:rPr lang="en-US" sz="1000" dirty="0" smtClean="0">
                <a:latin typeface="+mn-lt"/>
              </a:rPr>
              <a:t>Certificated      =  29.9%	32.4%</a:t>
            </a:r>
          </a:p>
          <a:p>
            <a:r>
              <a:rPr lang="en-US" sz="1000" dirty="0" smtClean="0">
                <a:latin typeface="+mn-lt"/>
              </a:rPr>
              <a:t>Classified         =  22.6%	20.9%</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637097765"/>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199746569"/>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$9,059,225</a:t>
            </a: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$5,237,443</a:t>
            </a: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23304534"/>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2015-16</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461665"/>
          </a:xfrm>
          <a:prstGeom prst="rect">
            <a:avLst/>
          </a:prstGeom>
          <a:noFill/>
        </p:spPr>
        <p:txBody>
          <a:bodyPr wrap="square" rtlCol="0">
            <a:spAutoFit/>
          </a:bodyPr>
          <a:lstStyle/>
          <a:p>
            <a:r>
              <a:rPr lang="en-US" sz="1200" dirty="0" smtClean="0"/>
              <a:t>2014-15</a:t>
            </a:r>
          </a:p>
          <a:p>
            <a:endParaRPr lang="en-US" sz="1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8554</TotalTime>
  <Words>1270</Words>
  <Application>Microsoft Office PowerPoint</Application>
  <PresentationFormat>On-screen Show (4:3)</PresentationFormat>
  <Paragraphs>351</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Tw Cen MT</vt:lpstr>
      <vt:lpstr>Wingdings</vt:lpstr>
      <vt:lpstr>Wingdings 2</vt:lpstr>
      <vt:lpstr>Median</vt:lpstr>
      <vt:lpstr>WOODLAND School District 2015-2016 Year End Financial Summary</vt:lpstr>
      <vt:lpstr>Historical Fund Balance Summary</vt:lpstr>
      <vt:lpstr>Fund Balance/Enrollment</vt:lpstr>
      <vt:lpstr>Unbudgeted Items Directly Affecting Total Fund Balance</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550</cp:revision>
  <cp:lastPrinted>2014-11-20T22:39:06Z</cp:lastPrinted>
  <dcterms:created xsi:type="dcterms:W3CDTF">2010-10-18T22:51:52Z</dcterms:created>
  <dcterms:modified xsi:type="dcterms:W3CDTF">2016-12-15T18:46:40Z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